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2" r:id="rId2"/>
    <p:sldId id="273" r:id="rId3"/>
    <p:sldId id="275" r:id="rId4"/>
    <p:sldId id="276" r:id="rId5"/>
    <p:sldId id="280" r:id="rId6"/>
    <p:sldId id="292" r:id="rId7"/>
    <p:sldId id="291" r:id="rId8"/>
    <p:sldId id="278" r:id="rId9"/>
    <p:sldId id="282" r:id="rId10"/>
    <p:sldId id="283" r:id="rId11"/>
    <p:sldId id="284" r:id="rId12"/>
    <p:sldId id="290" r:id="rId13"/>
    <p:sldId id="285" r:id="rId14"/>
    <p:sldId id="286" r:id="rId15"/>
    <p:sldId id="287" r:id="rId16"/>
    <p:sldId id="288" r:id="rId17"/>
    <p:sldId id="279" r:id="rId18"/>
    <p:sldId id="289" r:id="rId19"/>
    <p:sldId id="293" r:id="rId20"/>
    <p:sldId id="271" r:id="rId21"/>
  </p:sldIdLst>
  <p:sldSz cx="12192000" cy="6858000"/>
  <p:notesSz cx="6858000" cy="9144000"/>
  <p:embeddedFontLst>
    <p:embeddedFont>
      <p:font typeface="Blocco Personal Use Only" pitchFamily="2" charset="0"/>
      <p:regular r:id="rId22"/>
    </p:embeddedFont>
    <p:embeddedFont>
      <p:font typeface="777봉숭아틴트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마켓 산스 TTF Bold" panose="02000000000000000000" pitchFamily="2" charset="-127"/>
      <p:bold r:id="rId26"/>
    </p:embeddedFont>
    <p:embeddedFont>
      <p:font typeface="Berlin Sans FB" panose="020E0602020502020306" pitchFamily="34" charset="0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FFAC32"/>
    <a:srgbClr val="E5E5E5"/>
    <a:srgbClr val="A5DBE5"/>
    <a:srgbClr val="FFD046"/>
    <a:srgbClr val="5A8D26"/>
    <a:srgbClr val="B22327"/>
    <a:srgbClr val="D85050"/>
    <a:srgbClr val="E9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30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7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73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7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1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1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2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4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9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DE278-B5BC-4684-88C2-1568686B4930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F1428-856B-4B25-A23A-1D1C34FCF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7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4257C-CE03-4635-83FE-8F52D2723DDB}"/>
              </a:ext>
            </a:extLst>
          </p:cNvPr>
          <p:cNvSpPr txBox="1"/>
          <p:nvPr/>
        </p:nvSpPr>
        <p:spPr>
          <a:xfrm>
            <a:off x="718470" y="643724"/>
            <a:ext cx="288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Do you know the dog snack recipe?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Blocco Personal Use Only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5CBFEA-6419-4CF2-BF02-7449E0794787}"/>
              </a:ext>
            </a:extLst>
          </p:cNvPr>
          <p:cNvSpPr txBox="1"/>
          <p:nvPr/>
        </p:nvSpPr>
        <p:spPr>
          <a:xfrm>
            <a:off x="9070286" y="5805296"/>
            <a:ext cx="198515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ji </a:t>
            </a:r>
            <a:r>
              <a:rPr lang="en-US" altLang="ko-KR" sz="12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yeon</a:t>
            </a:r>
            <a:r>
              <a:rPr lang="en-US" altLang="ko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 Oh          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Blocco Personal Use Only" pitchFamily="2" charset="0"/>
              </a:rPr>
              <a:t>h</a:t>
            </a:r>
            <a:r>
              <a:rPr lang="en-US" altLang="ko-KR" sz="12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ee</a:t>
            </a:r>
            <a:r>
              <a:rPr lang="en-US" altLang="ko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 </a:t>
            </a:r>
            <a:r>
              <a:rPr lang="en-US" altLang="ko-KR" sz="12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seung</a:t>
            </a:r>
            <a:r>
              <a:rPr lang="en-US" altLang="ko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Blocco Personal Use Only" pitchFamily="2" charset="0"/>
              </a:rPr>
              <a:t>Y</a:t>
            </a:r>
            <a:r>
              <a:rPr lang="en-US" altLang="ko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oon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Blocco Personal Use Onl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BDE49-6353-40AC-B603-C1687A0FC9FC}"/>
              </a:ext>
            </a:extLst>
          </p:cNvPr>
          <p:cNvSpPr txBox="1"/>
          <p:nvPr/>
        </p:nvSpPr>
        <p:spPr>
          <a:xfrm flipV="1">
            <a:off x="10992901" y="4927847"/>
            <a:ext cx="369332" cy="8086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Blocco Personal Use Only" pitchFamily="2" charset="0"/>
              </a:rPr>
              <a:t>hae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Blocco Personal Use Only" pitchFamily="2" charset="0"/>
              </a:rPr>
              <a:t> sol Park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5FB43F-0366-4089-B6BB-A49C703B1657}"/>
              </a:ext>
            </a:extLst>
          </p:cNvPr>
          <p:cNvSpPr/>
          <p:nvPr/>
        </p:nvSpPr>
        <p:spPr>
          <a:xfrm>
            <a:off x="1974661" y="2505631"/>
            <a:ext cx="5898407" cy="2083743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09836C-360B-4DA8-904E-BEEEC35D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 b="24741"/>
          <a:stretch/>
        </p:blipFill>
        <p:spPr>
          <a:xfrm>
            <a:off x="2308490" y="2200832"/>
            <a:ext cx="5902281" cy="204220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58D4D3-912A-4CFE-BA56-6D231A9D74CC}"/>
              </a:ext>
            </a:extLst>
          </p:cNvPr>
          <p:cNvGrpSpPr/>
          <p:nvPr/>
        </p:nvGrpSpPr>
        <p:grpSpPr>
          <a:xfrm>
            <a:off x="3753399" y="813001"/>
            <a:ext cx="7430249" cy="3881376"/>
            <a:chOff x="4014651" y="464659"/>
            <a:chExt cx="7430249" cy="3881376"/>
          </a:xfrm>
        </p:grpSpPr>
        <p:cxnSp>
          <p:nvCxnSpPr>
            <p:cNvPr id="36" name="직선 연결선 35"/>
            <p:cNvCxnSpPr>
              <a:cxnSpLocks/>
            </p:cNvCxnSpPr>
            <p:nvPr/>
          </p:nvCxnSpPr>
          <p:spPr>
            <a:xfrm flipV="1">
              <a:off x="11413793" y="464659"/>
              <a:ext cx="0" cy="3881376"/>
            </a:xfrm>
            <a:prstGeom prst="line">
              <a:avLst/>
            </a:prstGeom>
            <a:ln w="28575">
              <a:solidFill>
                <a:srgbClr val="5A8D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cxnSpLocks/>
            </p:cNvCxnSpPr>
            <p:nvPr/>
          </p:nvCxnSpPr>
          <p:spPr>
            <a:xfrm flipH="1">
              <a:off x="4014651" y="485677"/>
              <a:ext cx="7409656" cy="0"/>
            </a:xfrm>
            <a:prstGeom prst="line">
              <a:avLst/>
            </a:prstGeom>
            <a:ln w="28575">
              <a:solidFill>
                <a:srgbClr val="5A8D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610267E-A677-498F-94D9-AD48AA5BE691}"/>
                </a:ext>
              </a:extLst>
            </p:cNvPr>
            <p:cNvGrpSpPr/>
            <p:nvPr/>
          </p:nvGrpSpPr>
          <p:grpSpPr>
            <a:xfrm>
              <a:off x="10347424" y="476968"/>
              <a:ext cx="1097476" cy="1097476"/>
              <a:chOff x="10347424" y="476968"/>
              <a:chExt cx="1097476" cy="1097476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27FE00E-04C9-48D9-BD69-387C1F54F1A8}"/>
                  </a:ext>
                </a:extLst>
              </p:cNvPr>
              <p:cNvCxnSpPr/>
              <p:nvPr/>
            </p:nvCxnSpPr>
            <p:spPr>
              <a:xfrm>
                <a:off x="11416953" y="476968"/>
                <a:ext cx="0" cy="1097476"/>
              </a:xfrm>
              <a:prstGeom prst="line">
                <a:avLst/>
              </a:prstGeom>
              <a:ln w="57150">
                <a:solidFill>
                  <a:srgbClr val="5A8D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1194E6F-913B-4FB3-8CDC-B059C0E905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896162" y="-63061"/>
                <a:ext cx="0" cy="1097476"/>
              </a:xfrm>
              <a:prstGeom prst="line">
                <a:avLst/>
              </a:prstGeom>
              <a:ln w="57150">
                <a:solidFill>
                  <a:srgbClr val="5A8D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C99F1C-637E-42C8-AE9B-C5DE572F2859}"/>
              </a:ext>
            </a:extLst>
          </p:cNvPr>
          <p:cNvGrpSpPr/>
          <p:nvPr/>
        </p:nvGrpSpPr>
        <p:grpSpPr>
          <a:xfrm>
            <a:off x="1032370" y="1195978"/>
            <a:ext cx="7893509" cy="4743813"/>
            <a:chOff x="814656" y="1428206"/>
            <a:chExt cx="7893509" cy="4743813"/>
          </a:xfrm>
        </p:grpSpPr>
        <p:cxnSp>
          <p:nvCxnSpPr>
            <p:cNvPr id="6" name="직선 연결선 5"/>
            <p:cNvCxnSpPr>
              <a:cxnSpLocks/>
            </p:cNvCxnSpPr>
            <p:nvPr/>
          </p:nvCxnSpPr>
          <p:spPr>
            <a:xfrm flipH="1">
              <a:off x="839455" y="1428206"/>
              <a:ext cx="3874" cy="4743813"/>
            </a:xfrm>
            <a:prstGeom prst="line">
              <a:avLst/>
            </a:prstGeom>
            <a:ln w="28575">
              <a:solidFill>
                <a:srgbClr val="5A8D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828942" y="6161509"/>
              <a:ext cx="7879223" cy="0"/>
            </a:xfrm>
            <a:prstGeom prst="line">
              <a:avLst/>
            </a:prstGeom>
            <a:ln w="28575">
              <a:solidFill>
                <a:srgbClr val="5A8D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5F58199-6341-4F84-885B-50C774ACF144}"/>
                </a:ext>
              </a:extLst>
            </p:cNvPr>
            <p:cNvGrpSpPr/>
            <p:nvPr/>
          </p:nvGrpSpPr>
          <p:grpSpPr>
            <a:xfrm flipH="1" flipV="1">
              <a:off x="814656" y="5073557"/>
              <a:ext cx="1097476" cy="1097476"/>
              <a:chOff x="10347424" y="476968"/>
              <a:chExt cx="1097476" cy="1097476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9D9EE7B-E35A-4E2A-81BF-1308F05B8D07}"/>
                  </a:ext>
                </a:extLst>
              </p:cNvPr>
              <p:cNvCxnSpPr/>
              <p:nvPr/>
            </p:nvCxnSpPr>
            <p:spPr>
              <a:xfrm>
                <a:off x="11416953" y="476968"/>
                <a:ext cx="0" cy="1097476"/>
              </a:xfrm>
              <a:prstGeom prst="line">
                <a:avLst/>
              </a:prstGeom>
              <a:ln w="57150">
                <a:solidFill>
                  <a:srgbClr val="5A8D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39290C5-F278-4D10-A07F-84B1A7B907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896162" y="-63061"/>
                <a:ext cx="0" cy="1097476"/>
              </a:xfrm>
              <a:prstGeom prst="line">
                <a:avLst/>
              </a:prstGeom>
              <a:ln w="57150">
                <a:solidFill>
                  <a:srgbClr val="5A8D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17D9C0-01E3-425B-B583-C60D3A2F8D5E}"/>
              </a:ext>
            </a:extLst>
          </p:cNvPr>
          <p:cNvSpPr txBox="1"/>
          <p:nvPr/>
        </p:nvSpPr>
        <p:spPr>
          <a:xfrm>
            <a:off x="5797258" y="2702484"/>
            <a:ext cx="458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6000" b="0" i="0" dirty="0">
                <a:solidFill>
                  <a:srgbClr val="FFAC32"/>
                </a:solidFill>
                <a:effectLst/>
                <a:latin typeface="Blocco Personal Use Only" pitchFamily="2" charset="0"/>
              </a:rPr>
              <a:t>Pet</a:t>
            </a:r>
            <a:r>
              <a:rPr lang="en-US" altLang="ko-KR" sz="2800" b="0" i="0" dirty="0">
                <a:solidFill>
                  <a:srgbClr val="FFAC32"/>
                </a:solidFill>
                <a:effectLst/>
                <a:latin typeface="Blocco Personal Use Only" pitchFamily="2" charset="0"/>
              </a:rPr>
              <a:t> </a:t>
            </a:r>
            <a:r>
              <a:rPr lang="en-US" altLang="ko-KR" sz="5400" b="0" i="0" dirty="0">
                <a:solidFill>
                  <a:srgbClr val="5A8D26"/>
                </a:solidFill>
                <a:effectLst/>
                <a:latin typeface="Blocco Personal Use Only" pitchFamily="2" charset="0"/>
              </a:rPr>
              <a:t>food</a:t>
            </a:r>
            <a:r>
              <a:rPr lang="en-US" altLang="ko-KR" sz="4400" dirty="0">
                <a:solidFill>
                  <a:srgbClr val="5A8D26"/>
                </a:solidFill>
                <a:latin typeface="Blocco Personal Use Only" pitchFamily="2" charset="0"/>
              </a:rPr>
              <a:t>  </a:t>
            </a:r>
            <a:r>
              <a:rPr lang="en-US" altLang="ko-KR" sz="3600" b="0" i="0" dirty="0">
                <a:solidFill>
                  <a:srgbClr val="404040"/>
                </a:solidFill>
                <a:effectLst/>
                <a:latin typeface="Blocco Personal Use Only" pitchFamily="2" charset="0"/>
              </a:rPr>
              <a:t>Application</a:t>
            </a:r>
            <a:endParaRPr lang="ko-KR" altLang="en-US" sz="4400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DCDAE22-8F9A-4DD9-8217-21B709179C3B}"/>
              </a:ext>
            </a:extLst>
          </p:cNvPr>
          <p:cNvSpPr/>
          <p:nvPr/>
        </p:nvSpPr>
        <p:spPr>
          <a:xfrm>
            <a:off x="8206897" y="3323771"/>
            <a:ext cx="2070578" cy="105229"/>
          </a:xfrm>
          <a:prstGeom prst="parallelogram">
            <a:avLst>
              <a:gd name="adj" fmla="val 118534"/>
            </a:avLst>
          </a:prstGeom>
          <a:solidFill>
            <a:srgbClr val="5A8D2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5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23D0A0-E127-4BEE-8F17-DAAB77B64C71}"/>
              </a:ext>
            </a:extLst>
          </p:cNvPr>
          <p:cNvSpPr/>
          <p:nvPr/>
        </p:nvSpPr>
        <p:spPr>
          <a:xfrm>
            <a:off x="3301525" y="0"/>
            <a:ext cx="2692875" cy="6858000"/>
          </a:xfrm>
          <a:prstGeom prst="rect">
            <a:avLst/>
          </a:prstGeom>
          <a:solidFill>
            <a:srgbClr val="A5D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DBE5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rgbClr val="A5DBE5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rgbClr val="FFD046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240037" y="2436355"/>
            <a:ext cx="1113143" cy="369332"/>
          </a:xfrm>
          <a:prstGeom prst="rect">
            <a:avLst/>
          </a:prstGeom>
          <a:solidFill>
            <a:srgbClr val="FFAC32"/>
          </a:solidFill>
        </p:spPr>
        <p:txBody>
          <a:bodyPr vert="horz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2.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163D4-DA4A-4BF7-95B3-AB8D8363DDDF}"/>
              </a:ext>
            </a:extLst>
          </p:cNvPr>
          <p:cNvSpPr txBox="1"/>
          <p:nvPr/>
        </p:nvSpPr>
        <p:spPr>
          <a:xfrm>
            <a:off x="482600" y="2669683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b="0" i="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Persona</a:t>
            </a:r>
            <a:endParaRPr lang="ko-KR" altLang="en-US" sz="5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2E73B-3CAE-4CFF-AE9F-2C1350938F94}"/>
              </a:ext>
            </a:extLst>
          </p:cNvPr>
          <p:cNvSpPr txBox="1"/>
          <p:nvPr/>
        </p:nvSpPr>
        <p:spPr>
          <a:xfrm>
            <a:off x="1104120" y="3554947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Type 2.</a:t>
            </a:r>
            <a:endParaRPr lang="ko-KR" altLang="en-US" sz="2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08859-8CDD-4220-A17E-4EDEDCC1C36E}"/>
              </a:ext>
            </a:extLst>
          </p:cNvPr>
          <p:cNvSpPr/>
          <p:nvPr/>
        </p:nvSpPr>
        <p:spPr>
          <a:xfrm>
            <a:off x="6738362" y="4240275"/>
            <a:ext cx="4705270" cy="624837"/>
          </a:xfrm>
          <a:prstGeom prst="rect">
            <a:avLst/>
          </a:prstGeom>
          <a:noFill/>
          <a:ln w="28575">
            <a:solidFill>
              <a:srgbClr val="A5DBE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1,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요리를 못하는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견주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2,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좋은것만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주고싶은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견주의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2166F-4901-457C-8225-281ED5B35D64}"/>
              </a:ext>
            </a:extLst>
          </p:cNvPr>
          <p:cNvSpPr txBox="1"/>
          <p:nvPr/>
        </p:nvSpPr>
        <p:spPr>
          <a:xfrm>
            <a:off x="6835775" y="2348649"/>
            <a:ext cx="61658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집사 경력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5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년차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이씨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음식을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만들기만하면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끔찍한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혼종을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만들어내는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저의 반려견씨는 제가 만든 음식은 절대 드시지 않습니다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….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요리 못하는 저도 수제 간식 주고 싶은데 가능한가요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?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CAA449C1-75A2-431A-B959-4C54B5CB0525}"/>
              </a:ext>
            </a:extLst>
          </p:cNvPr>
          <p:cNvSpPr/>
          <p:nvPr/>
        </p:nvSpPr>
        <p:spPr>
          <a:xfrm>
            <a:off x="7735969" y="3631494"/>
            <a:ext cx="2182731" cy="50800"/>
          </a:xfrm>
          <a:prstGeom prst="parallelogram">
            <a:avLst/>
          </a:prstGeom>
          <a:solidFill>
            <a:srgbClr val="5A8D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38568C0B-C55E-447F-AFC2-D5EAAB3F5B9B}"/>
              </a:ext>
            </a:extLst>
          </p:cNvPr>
          <p:cNvSpPr/>
          <p:nvPr/>
        </p:nvSpPr>
        <p:spPr>
          <a:xfrm>
            <a:off x="8462360" y="2595621"/>
            <a:ext cx="1290557" cy="50800"/>
          </a:xfrm>
          <a:prstGeom prst="parallelogram">
            <a:avLst/>
          </a:prstGeom>
          <a:solidFill>
            <a:srgbClr val="5A8D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A08F578-0B52-4F76-8371-D069B5DDD5BF}"/>
              </a:ext>
            </a:extLst>
          </p:cNvPr>
          <p:cNvSpPr/>
          <p:nvPr/>
        </p:nvSpPr>
        <p:spPr>
          <a:xfrm>
            <a:off x="6910200" y="2843790"/>
            <a:ext cx="966975" cy="66097"/>
          </a:xfrm>
          <a:prstGeom prst="parallelogram">
            <a:avLst/>
          </a:prstGeom>
          <a:solidFill>
            <a:srgbClr val="5A8D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1A9433-3A22-45A2-BC29-D75EB9CC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2128344"/>
            <a:ext cx="2397600" cy="23976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0088D3-2975-4D1F-AD73-5F95FCA4408C}"/>
              </a:ext>
            </a:extLst>
          </p:cNvPr>
          <p:cNvGrpSpPr/>
          <p:nvPr/>
        </p:nvGrpSpPr>
        <p:grpSpPr>
          <a:xfrm>
            <a:off x="6173246" y="1711858"/>
            <a:ext cx="5835502" cy="3893776"/>
            <a:chOff x="847725" y="1123950"/>
            <a:chExt cx="6743700" cy="4276725"/>
          </a:xfrm>
        </p:grpSpPr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2F65075B-A6D8-4B53-8817-CA5610E779CF}"/>
                </a:ext>
              </a:extLst>
            </p:cNvPr>
            <p:cNvSpPr/>
            <p:nvPr/>
          </p:nvSpPr>
          <p:spPr>
            <a:xfrm>
              <a:off x="847725" y="1294536"/>
              <a:ext cx="6743700" cy="4106139"/>
            </a:xfrm>
            <a:prstGeom prst="frame">
              <a:avLst>
                <a:gd name="adj1" fmla="val 2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EFD4F3-2B9E-441C-A101-46BB2C5BC058}"/>
                </a:ext>
              </a:extLst>
            </p:cNvPr>
            <p:cNvSpPr/>
            <p:nvPr/>
          </p:nvSpPr>
          <p:spPr>
            <a:xfrm>
              <a:off x="2923991" y="1123950"/>
              <a:ext cx="2633294" cy="43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9B63BB-0FFD-49C0-83F0-89B2905DE548}"/>
              </a:ext>
            </a:extLst>
          </p:cNvPr>
          <p:cNvSpPr txBox="1"/>
          <p:nvPr/>
        </p:nvSpPr>
        <p:spPr>
          <a:xfrm>
            <a:off x="8232238" y="1680361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이기적 </a:t>
            </a:r>
            <a:r>
              <a:rPr lang="en-US" altLang="ko-KR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25</a:t>
            </a:r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 집사</a:t>
            </a:r>
            <a:endParaRPr lang="ko-KR" altLang="en-US" sz="24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23D0A0-E127-4BEE-8F17-DAAB77B64C71}"/>
              </a:ext>
            </a:extLst>
          </p:cNvPr>
          <p:cNvSpPr/>
          <p:nvPr/>
        </p:nvSpPr>
        <p:spPr>
          <a:xfrm>
            <a:off x="3301525" y="0"/>
            <a:ext cx="2692875" cy="6858000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240037" y="2436355"/>
            <a:ext cx="1113143" cy="369332"/>
          </a:xfrm>
          <a:prstGeom prst="rect">
            <a:avLst/>
          </a:prstGeom>
          <a:solidFill>
            <a:srgbClr val="404040"/>
          </a:solidFill>
        </p:spPr>
        <p:txBody>
          <a:bodyPr vert="horz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2.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163D4-DA4A-4BF7-95B3-AB8D8363DDDF}"/>
              </a:ext>
            </a:extLst>
          </p:cNvPr>
          <p:cNvSpPr txBox="1"/>
          <p:nvPr/>
        </p:nvSpPr>
        <p:spPr>
          <a:xfrm>
            <a:off x="482600" y="2669683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b="0" i="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Persona</a:t>
            </a:r>
            <a:endParaRPr lang="ko-KR" altLang="en-US" sz="5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2E73B-3CAE-4CFF-AE9F-2C1350938F94}"/>
              </a:ext>
            </a:extLst>
          </p:cNvPr>
          <p:cNvSpPr txBox="1"/>
          <p:nvPr/>
        </p:nvSpPr>
        <p:spPr>
          <a:xfrm>
            <a:off x="1104120" y="355494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Type 3.</a:t>
            </a:r>
            <a:endParaRPr lang="ko-KR" altLang="en-US" sz="2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08859-8CDD-4220-A17E-4EDEDCC1C36E}"/>
              </a:ext>
            </a:extLst>
          </p:cNvPr>
          <p:cNvSpPr/>
          <p:nvPr/>
        </p:nvSpPr>
        <p:spPr>
          <a:xfrm>
            <a:off x="6756587" y="4509443"/>
            <a:ext cx="4705270" cy="624837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40404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1.</a:t>
            </a:r>
            <a:r>
              <a:rPr lang="en-US" altLang="ko-KR" sz="1800" b="0" i="0" u="none" strike="noStrike" dirty="0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재료를 </a:t>
            </a:r>
            <a:r>
              <a:rPr lang="ko-KR" altLang="en-US" sz="1800" b="0" i="0" u="none" strike="noStrike" dirty="0" err="1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구하는데에</a:t>
            </a:r>
            <a:r>
              <a:rPr lang="ko-KR" altLang="en-US" sz="1800" b="0" i="0" u="none" strike="noStrike" dirty="0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어려움이 있음 </a:t>
            </a: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2. </a:t>
            </a:r>
            <a:r>
              <a:rPr lang="ko-KR" altLang="en-US" sz="1800" b="0" i="0" u="none" strike="noStrike" dirty="0">
                <a:solidFill>
                  <a:srgbClr val="FFAC32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특별한 음식을 먹이고 싶은 주인의 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2166F-4901-457C-8225-281ED5B35D64}"/>
              </a:ext>
            </a:extLst>
          </p:cNvPr>
          <p:cNvSpPr txBox="1"/>
          <p:nvPr/>
        </p:nvSpPr>
        <p:spPr>
          <a:xfrm>
            <a:off x="6902597" y="2793106"/>
            <a:ext cx="616585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조금 있으면 저희 강아지 생일이라서 특별한 음식을 만들어 주고 싶은데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무슨 재료를 어디에서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사야할지도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모르겠고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800" dirty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일일이 재료를 구하는 것도 번거로워요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CAA449C1-75A2-431A-B959-4C54B5CB0525}"/>
              </a:ext>
            </a:extLst>
          </p:cNvPr>
          <p:cNvSpPr/>
          <p:nvPr/>
        </p:nvSpPr>
        <p:spPr>
          <a:xfrm>
            <a:off x="8133819" y="3015852"/>
            <a:ext cx="851431" cy="45719"/>
          </a:xfrm>
          <a:prstGeom prst="parallelogram">
            <a:avLst/>
          </a:prstGeom>
          <a:solidFill>
            <a:srgbClr val="A5DB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38568C0B-C55E-447F-AFC2-D5EAAB3F5B9B}"/>
              </a:ext>
            </a:extLst>
          </p:cNvPr>
          <p:cNvSpPr/>
          <p:nvPr/>
        </p:nvSpPr>
        <p:spPr>
          <a:xfrm>
            <a:off x="7466926" y="3690830"/>
            <a:ext cx="1290557" cy="50800"/>
          </a:xfrm>
          <a:prstGeom prst="parallelogram">
            <a:avLst/>
          </a:prstGeom>
          <a:solidFill>
            <a:srgbClr val="A5DB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A405A598-C9DB-473C-A0E3-51DC1CBCF595}"/>
              </a:ext>
            </a:extLst>
          </p:cNvPr>
          <p:cNvSpPr/>
          <p:nvPr/>
        </p:nvSpPr>
        <p:spPr>
          <a:xfrm>
            <a:off x="7330604" y="3295272"/>
            <a:ext cx="1807046" cy="45719"/>
          </a:xfrm>
          <a:prstGeom prst="parallelogram">
            <a:avLst/>
          </a:prstGeom>
          <a:solidFill>
            <a:srgbClr val="A5DB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B4F6BB-1F02-4F93-AE33-562CD60C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07" y="2142191"/>
            <a:ext cx="2397600" cy="2397600"/>
          </a:xfrm>
          <a:prstGeom prst="rect">
            <a:avLst/>
          </a:prstGeom>
        </p:spPr>
      </p:pic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1AB5DD5E-77CE-49A3-9AC8-26F70EBA35B6}"/>
              </a:ext>
            </a:extLst>
          </p:cNvPr>
          <p:cNvSpPr/>
          <p:nvPr/>
        </p:nvSpPr>
        <p:spPr>
          <a:xfrm>
            <a:off x="9410169" y="3022202"/>
            <a:ext cx="1765831" cy="45719"/>
          </a:xfrm>
          <a:prstGeom prst="parallelogram">
            <a:avLst/>
          </a:prstGeom>
          <a:solidFill>
            <a:srgbClr val="A5DB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97BE2F-4D14-432F-9095-EC5194744F2D}"/>
              </a:ext>
            </a:extLst>
          </p:cNvPr>
          <p:cNvGrpSpPr/>
          <p:nvPr/>
        </p:nvGrpSpPr>
        <p:grpSpPr>
          <a:xfrm>
            <a:off x="6173246" y="1711858"/>
            <a:ext cx="5835502" cy="3893776"/>
            <a:chOff x="847725" y="1123950"/>
            <a:chExt cx="6743700" cy="4276725"/>
          </a:xfrm>
        </p:grpSpPr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A9B7954-032A-4797-8477-1E03E8CCE12E}"/>
                </a:ext>
              </a:extLst>
            </p:cNvPr>
            <p:cNvSpPr/>
            <p:nvPr/>
          </p:nvSpPr>
          <p:spPr>
            <a:xfrm>
              <a:off x="847725" y="1294536"/>
              <a:ext cx="6743700" cy="4106139"/>
            </a:xfrm>
            <a:prstGeom prst="frame">
              <a:avLst>
                <a:gd name="adj1" fmla="val 2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A520A3-2D30-4E7F-A936-A55A478EB508}"/>
                </a:ext>
              </a:extLst>
            </p:cNvPr>
            <p:cNvSpPr/>
            <p:nvPr/>
          </p:nvSpPr>
          <p:spPr>
            <a:xfrm>
              <a:off x="2923991" y="1123950"/>
              <a:ext cx="2633294" cy="43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9B63BB-0FFD-49C0-83F0-89B2905DE548}"/>
              </a:ext>
            </a:extLst>
          </p:cNvPr>
          <p:cNvSpPr txBox="1"/>
          <p:nvPr/>
        </p:nvSpPr>
        <p:spPr>
          <a:xfrm>
            <a:off x="8130429" y="1471119"/>
            <a:ext cx="1957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김점례</a:t>
            </a:r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24</a:t>
            </a:r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 직업</a:t>
            </a:r>
            <a:endParaRPr lang="en-US" altLang="ko-KR" sz="2400" dirty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개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산책시키는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사람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8FDFAA-4C99-4B71-9604-3A5A8089C6D7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9B74435-D716-4E79-AD50-1B884C2BDEE5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CACD47B-CEEC-4B7D-B855-2F8156AE08F0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AD90AC-CAA3-43A8-A702-D5321D65FB1E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29D1FA-A262-4B2A-B496-B05D6AB4171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rgbClr val="5A8D26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rgbClr val="FFD046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E2BE05-F5BD-4A2E-A8D9-599E119C7CA9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F267DF-48CC-4256-BC0E-82CEBCBEC204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66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-21308" y="-1329"/>
            <a:ext cx="12213307" cy="6854797"/>
          </a:xfrm>
          <a:prstGeom prst="rect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791890" y="548643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665522-5BA6-4266-B245-C94D94A47743}"/>
              </a:ext>
            </a:extLst>
          </p:cNvPr>
          <p:cNvGrpSpPr/>
          <p:nvPr/>
        </p:nvGrpSpPr>
        <p:grpSpPr>
          <a:xfrm>
            <a:off x="4241882" y="7190501"/>
            <a:ext cx="3013580" cy="241545"/>
            <a:chOff x="5835952" y="1672218"/>
            <a:chExt cx="3013580" cy="24154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369D3E3-7555-4267-AD9D-9EFFF97E80B5}"/>
                </a:ext>
              </a:extLst>
            </p:cNvPr>
            <p:cNvSpPr/>
            <p:nvPr/>
          </p:nvSpPr>
          <p:spPr>
            <a:xfrm>
              <a:off x="8622389" y="1672218"/>
              <a:ext cx="227143" cy="24154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A5C2E9D-73F0-47B1-83BA-F2AD2F8D29A1}"/>
                </a:ext>
              </a:extLst>
            </p:cNvPr>
            <p:cNvSpPr/>
            <p:nvPr/>
          </p:nvSpPr>
          <p:spPr>
            <a:xfrm>
              <a:off x="7213233" y="1672218"/>
              <a:ext cx="227143" cy="241542"/>
            </a:xfrm>
            <a:prstGeom prst="ellipse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EC7BA1-9971-4A16-BDDE-D9CEFFA7CA34}"/>
                </a:ext>
              </a:extLst>
            </p:cNvPr>
            <p:cNvSpPr/>
            <p:nvPr/>
          </p:nvSpPr>
          <p:spPr>
            <a:xfrm>
              <a:off x="6505371" y="1672219"/>
              <a:ext cx="227143" cy="241542"/>
            </a:xfrm>
            <a:prstGeom prst="ellipse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AD2283D-3553-4D48-ABE3-5BA569E61C64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ellipse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935D56C-DB34-48D9-962D-065FCE5E8405}"/>
                </a:ext>
              </a:extLst>
            </p:cNvPr>
            <p:cNvSpPr/>
            <p:nvPr/>
          </p:nvSpPr>
          <p:spPr>
            <a:xfrm>
              <a:off x="7914478" y="1672220"/>
              <a:ext cx="227143" cy="241542"/>
            </a:xfrm>
            <a:prstGeom prst="ellipse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49302" y="591372"/>
            <a:ext cx="3427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Blocco Personal Use Only" pitchFamily="2" charset="0"/>
                <a:ea typeface="777봉숭아틴트" panose="02020603020101020101" pitchFamily="18" charset="-127"/>
              </a:rPr>
              <a:t>Market research </a:t>
            </a:r>
            <a:r>
              <a:rPr lang="ko-KR" altLang="en-US" sz="2800" dirty="0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시장조사</a:t>
            </a:r>
            <a:endParaRPr lang="ko-KR" altLang="en-US" sz="2800" b="0" i="0" u="none" strike="noStrike" dirty="0" smtClean="0">
              <a:solidFill>
                <a:srgbClr val="FFFFFF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-21309" y="659034"/>
            <a:ext cx="10627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008114" y="1373477"/>
            <a:ext cx="7326840" cy="4786972"/>
            <a:chOff x="1316966" y="911702"/>
            <a:chExt cx="8904745" cy="581789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592" y="1035574"/>
              <a:ext cx="8194170" cy="546277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5" name="직사각형 34"/>
            <p:cNvSpPr/>
            <p:nvPr/>
          </p:nvSpPr>
          <p:spPr>
            <a:xfrm>
              <a:off x="1316966" y="911702"/>
              <a:ext cx="8904745" cy="5817894"/>
            </a:xfrm>
            <a:prstGeom prst="rect">
              <a:avLst/>
            </a:prstGeom>
            <a:solidFill>
              <a:srgbClr val="FFD04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49302" y="1595885"/>
            <a:ext cx="3232597" cy="4234784"/>
            <a:chOff x="7574501" y="1569083"/>
            <a:chExt cx="3232597" cy="42347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" r="2105"/>
            <a:stretch/>
          </p:blipFill>
          <p:spPr>
            <a:xfrm>
              <a:off x="7574501" y="1569083"/>
              <a:ext cx="3232597" cy="365411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7574501" y="5118100"/>
              <a:ext cx="3232060" cy="685767"/>
            </a:xfrm>
            <a:prstGeom prst="rect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반려동물을 가족처럼 여기는 </a:t>
              </a:r>
              <a:endPara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  <a:p>
              <a:pPr algn="ctr"/>
              <a:r>
                <a:rPr lang="ko-KR" altLang="en-US" dirty="0" err="1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펫팸족</a:t>
              </a:r>
              <a:r>
                <a:rPr lang="en-US" altLang="ko-KR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(</a:t>
              </a:r>
              <a:r>
                <a:rPr lang="en-US" altLang="ko-KR" dirty="0" err="1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pet+family</a:t>
              </a:r>
              <a:r>
                <a:rPr lang="en-US" altLang="ko-KR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)</a:t>
              </a:r>
              <a:r>
                <a:rPr lang="ko-KR" altLang="en-US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증가</a:t>
              </a:r>
              <a:endPara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630871" y="1721093"/>
            <a:ext cx="3226322" cy="4153766"/>
            <a:chOff x="4119572" y="1072917"/>
            <a:chExt cx="3226322" cy="4153766"/>
          </a:xfrm>
        </p:grpSpPr>
        <p:pic>
          <p:nvPicPr>
            <p:cNvPr id="1026" name="Picture 2" descr="https://lh4.googleusercontent.com/kdC09opoH2LXLTTnE9AY6fjLXEOso0aUb3n06-zekvX4o5bTYlVqZdUIkfVx55kHZtho5-pIzR7DTJd6kRFdoEUTmE7ep7XHn6IXftQ4FzwkK658GLz-K5joSTI53_Z-SHTZH5u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/>
            <a:stretch/>
          </p:blipFill>
          <p:spPr bwMode="auto">
            <a:xfrm>
              <a:off x="4119572" y="1569083"/>
              <a:ext cx="3226322" cy="3657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4119572" y="1072917"/>
              <a:ext cx="3226321" cy="685767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반려동물 관련 상품 시장 규모</a:t>
              </a:r>
              <a:r>
                <a:rPr lang="ko-KR" altLang="en-US" dirty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</a:t>
              </a:r>
              <a:r>
                <a:rPr lang="ko-KR" altLang="en-US" dirty="0" smtClean="0"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확대</a:t>
              </a:r>
              <a:endParaRPr lang="en-US" altLang="ko-KR" dirty="0" smtClean="0"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D8AC7F-DFD3-4330-9D1A-223D3A84DFE0}"/>
              </a:ext>
            </a:extLst>
          </p:cNvPr>
          <p:cNvSpPr txBox="1"/>
          <p:nvPr/>
        </p:nvSpPr>
        <p:spPr>
          <a:xfrm>
            <a:off x="4672181" y="5582471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A8D26"/>
                </a:solidFill>
                <a:latin typeface="Berlin Sans FB" panose="020E0602020502020306" pitchFamily="34" charset="0"/>
              </a:rPr>
              <a:t>M</a:t>
            </a:r>
            <a:r>
              <a:rPr lang="ko-KR" altLang="en-US" sz="3200" dirty="0" err="1">
                <a:solidFill>
                  <a:srgbClr val="5A8D26"/>
                </a:solidFill>
                <a:latin typeface="Berlin Sans FB" panose="020E0602020502020306" pitchFamily="34" charset="0"/>
              </a:rPr>
              <a:t>arket</a:t>
            </a:r>
            <a:r>
              <a:rPr lang="ko-KR" altLang="en-US" sz="3200" dirty="0">
                <a:solidFill>
                  <a:srgbClr val="5A8D26"/>
                </a:solidFill>
                <a:latin typeface="Berlin Sans FB" panose="020E0602020502020306" pitchFamily="34" charset="0"/>
              </a:rPr>
              <a:t> </a:t>
            </a:r>
            <a:r>
              <a:rPr lang="en-US" altLang="ko-KR" sz="3200" dirty="0">
                <a:solidFill>
                  <a:srgbClr val="5A8D26"/>
                </a:solidFill>
                <a:latin typeface="Berlin Sans FB" panose="020E0602020502020306" pitchFamily="34" charset="0"/>
              </a:rPr>
              <a:t>A</a:t>
            </a:r>
            <a:r>
              <a:rPr lang="ko-KR" altLang="en-US" sz="3200" dirty="0" err="1">
                <a:solidFill>
                  <a:srgbClr val="5A8D26"/>
                </a:solidFill>
                <a:latin typeface="Berlin Sans FB" panose="020E0602020502020306" pitchFamily="34" charset="0"/>
              </a:rPr>
              <a:t>nalysis</a:t>
            </a:r>
            <a:endParaRPr lang="ko-KR" altLang="en-US" sz="3200" dirty="0">
              <a:solidFill>
                <a:srgbClr val="5A8D26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5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-92988" y="420866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64155B8-B832-4D10-8219-44AFBAF7BF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2" y="480359"/>
            <a:ext cx="5260848" cy="5852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6724B5-8421-4394-9272-146067417CD2}"/>
              </a:ext>
            </a:extLst>
          </p:cNvPr>
          <p:cNvSpPr txBox="1"/>
          <p:nvPr/>
        </p:nvSpPr>
        <p:spPr>
          <a:xfrm>
            <a:off x="4713890" y="3708199"/>
            <a:ext cx="13821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0" dirty="0">
                <a:solidFill>
                  <a:srgbClr val="000000"/>
                </a:solidFill>
                <a:latin typeface="Berlin Sans FB" panose="020E0602020502020306" pitchFamily="34" charset="0"/>
                <a:ea typeface="777봉숭아틴트" panose="02020603020101020101" pitchFamily="18" charset="-127"/>
              </a:rPr>
              <a:t>S</a:t>
            </a:r>
            <a:endParaRPr lang="ko-KR" altLang="en-US" sz="200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6AF731-9180-440D-9C18-372F26474D6F}"/>
              </a:ext>
            </a:extLst>
          </p:cNvPr>
          <p:cNvSpPr txBox="1"/>
          <p:nvPr/>
        </p:nvSpPr>
        <p:spPr>
          <a:xfrm>
            <a:off x="6096000" y="1834373"/>
            <a:ext cx="11015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FFAC32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</a:t>
            </a:r>
            <a:r>
              <a:rPr lang="en-US" altLang="ko-KR" sz="32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WOT</a:t>
            </a:r>
          </a:p>
          <a:p>
            <a:pPr algn="l"/>
            <a:r>
              <a:rPr lang="en-US" altLang="ko-KR" b="0" i="0" dirty="0">
                <a:solidFill>
                  <a:schemeClr val="bg1">
                    <a:lumMod val="75000"/>
                  </a:schemeClr>
                </a:solidFill>
                <a:effectLst/>
                <a:latin typeface="noto"/>
              </a:rPr>
              <a:t>: Strength</a:t>
            </a:r>
            <a:endParaRPr lang="ko-KR" altLang="en-US" sz="1800" b="0" i="0" u="none" strike="noStrike" dirty="0">
              <a:solidFill>
                <a:schemeClr val="bg1">
                  <a:lumMod val="75000"/>
                </a:schemeClr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7039" y="3077063"/>
            <a:ext cx="1119217" cy="369332"/>
          </a:xfrm>
          <a:prstGeom prst="rect">
            <a:avLst/>
          </a:prstGeom>
          <a:solidFill>
            <a:srgbClr val="A5DBE5">
              <a:alpha val="60000"/>
            </a:srgb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사용의 </a:t>
            </a:r>
            <a:r>
              <a:rPr lang="ko-KR" altLang="en-US" sz="1800" b="1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편리성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039" y="3846205"/>
            <a:ext cx="2601994" cy="369332"/>
          </a:xfrm>
          <a:prstGeom prst="rect">
            <a:avLst/>
          </a:prstGeom>
          <a:solidFill>
            <a:srgbClr val="FFD046">
              <a:alpha val="60000"/>
            </a:srgb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다양한 레시피를 한곳에서 </a:t>
            </a:r>
            <a:r>
              <a:rPr lang="ko-KR" altLang="en-US" sz="1800" b="1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시청가능</a:t>
            </a:r>
            <a:endParaRPr lang="ko-KR" altLang="en-US" sz="1800" b="1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7729" y="4663737"/>
            <a:ext cx="4828566" cy="369332"/>
          </a:xfrm>
          <a:prstGeom prst="rect">
            <a:avLst/>
          </a:prstGeom>
          <a:solidFill>
            <a:srgbClr val="A5DBE5">
              <a:alpha val="60000"/>
            </a:srgb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레시피에 그치지 않고 </a:t>
            </a:r>
            <a:r>
              <a:rPr lang="ko-KR" altLang="en-US" sz="1800" b="1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필요한 재료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</a:t>
            </a:r>
            <a:r>
              <a:rPr lang="ko-KR" altLang="en-US" sz="1800" b="1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완재품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을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그자리에서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1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구매 가능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7729" y="5413985"/>
            <a:ext cx="3167855" cy="646331"/>
          </a:xfrm>
          <a:prstGeom prst="rect">
            <a:avLst/>
          </a:prstGeom>
          <a:solidFill>
            <a:srgbClr val="FFD046">
              <a:alpha val="60000"/>
            </a:srgb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커뮤니티를 통해 서로의 </a:t>
            </a:r>
            <a:r>
              <a:rPr lang="ko-KR" altLang="en-US" b="1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정보를 공유함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으로써</a:t>
            </a:r>
            <a:endParaRPr lang="en-US" altLang="ko-KR" dirty="0" smtClean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반려동물과 </a:t>
            </a:r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반려인의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삶의 질을 향상 </a:t>
            </a:r>
            <a:endParaRPr lang="ko-KR" altLang="en-US" sz="1800" b="1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0787641" y="480359"/>
            <a:ext cx="1062791" cy="369332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4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BF76780-6C38-4DC7-B728-F50A9D9FFB15}"/>
              </a:ext>
            </a:extLst>
          </p:cNvPr>
          <p:cNvSpPr/>
          <p:nvPr/>
        </p:nvSpPr>
        <p:spPr>
          <a:xfrm>
            <a:off x="0" y="4043587"/>
            <a:ext cx="12192000" cy="2814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A0C845-2326-4E18-B22B-CEB28C90A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r="34180"/>
          <a:stretch/>
        </p:blipFill>
        <p:spPr>
          <a:xfrm flipH="1">
            <a:off x="6878048" y="480359"/>
            <a:ext cx="5313952" cy="58521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6724B5-8421-4394-9272-146067417CD2}"/>
              </a:ext>
            </a:extLst>
          </p:cNvPr>
          <p:cNvSpPr txBox="1"/>
          <p:nvPr/>
        </p:nvSpPr>
        <p:spPr>
          <a:xfrm>
            <a:off x="6428868" y="3582336"/>
            <a:ext cx="20537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0" b="0" i="0" u="none" strike="noStrike" dirty="0">
                <a:solidFill>
                  <a:schemeClr val="bg1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w</a:t>
            </a:r>
            <a:endParaRPr lang="ko-KR" altLang="en-US" sz="20000" b="0" i="0" u="none" strike="noStrike" dirty="0">
              <a:solidFill>
                <a:schemeClr val="bg1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6AF731-9180-440D-9C18-372F26474D6F}"/>
              </a:ext>
            </a:extLst>
          </p:cNvPr>
          <p:cNvSpPr txBox="1"/>
          <p:nvPr/>
        </p:nvSpPr>
        <p:spPr>
          <a:xfrm>
            <a:off x="984188" y="1601585"/>
            <a:ext cx="1243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</a:t>
            </a:r>
            <a:r>
              <a:rPr lang="en-US" altLang="ko-KR" sz="3200" dirty="0">
                <a:solidFill>
                  <a:srgbClr val="5A8D2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W</a:t>
            </a:r>
            <a:r>
              <a:rPr lang="en-US" altLang="ko-KR" sz="32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OT</a:t>
            </a:r>
          </a:p>
          <a:p>
            <a:pPr algn="l"/>
            <a:r>
              <a:rPr lang="en-US" altLang="ko-KR" b="0" i="0" dirty="0">
                <a:solidFill>
                  <a:schemeClr val="bg1">
                    <a:lumMod val="75000"/>
                  </a:schemeClr>
                </a:solidFill>
                <a:effectLst/>
                <a:latin typeface="noto"/>
              </a:rPr>
              <a:t>: Weakness</a:t>
            </a:r>
            <a:endParaRPr lang="ko-KR" altLang="en-US" sz="1800" b="0" i="0" u="none" strike="noStrike" dirty="0">
              <a:solidFill>
                <a:schemeClr val="bg1">
                  <a:lumMod val="75000"/>
                </a:schemeClr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826086" y="379787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A3A792-BA39-4C9C-AE91-4EFB12A93E83}"/>
              </a:ext>
            </a:extLst>
          </p:cNvPr>
          <p:cNvSpPr/>
          <p:nvPr/>
        </p:nvSpPr>
        <p:spPr>
          <a:xfrm>
            <a:off x="763088" y="1672667"/>
            <a:ext cx="208548" cy="719609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83398" y="4328122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어플리케이션의 </a:t>
            </a:r>
            <a:r>
              <a:rPr lang="ko-KR" altLang="en-US" sz="2000" b="1" i="0" strike="noStrike" dirty="0" smtClean="0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인지도 부족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6574" y="5145654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수제간식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레시피를 모아 놓은 것으로 </a:t>
            </a:r>
            <a:r>
              <a:rPr lang="ko-KR" altLang="en-US" sz="2000" b="1" dirty="0" smtClean="0">
                <a:solidFill>
                  <a:srgbClr val="5A8D2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생소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할 수 있음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7264" y="5963186"/>
            <a:ext cx="3373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펫팸족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이외의 사람들에겐 </a:t>
            </a:r>
            <a:r>
              <a:rPr lang="ko-KR" altLang="en-US" sz="2000" b="1" dirty="0" smtClean="0">
                <a:solidFill>
                  <a:srgbClr val="5A8D2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접근성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 매우 </a:t>
            </a:r>
            <a:r>
              <a:rPr lang="ko-KR" altLang="en-US" sz="2000" b="1" dirty="0" smtClean="0">
                <a:solidFill>
                  <a:srgbClr val="5A8D2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낮음</a:t>
            </a:r>
            <a:endParaRPr lang="ko-KR" altLang="en-US" sz="2000" b="1" i="0" u="none" strike="noStrike" dirty="0" smtClean="0">
              <a:solidFill>
                <a:srgbClr val="5A8D26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625265" y="1080595"/>
            <a:ext cx="106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AC32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rgbClr val="FFAC32"/>
              </a:solidFill>
              <a:latin typeface="Blocco Personal Use Onl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BF76780-6C38-4DC7-B728-F50A9D9FFB15}"/>
              </a:ext>
            </a:extLst>
          </p:cNvPr>
          <p:cNvSpPr/>
          <p:nvPr/>
        </p:nvSpPr>
        <p:spPr>
          <a:xfrm>
            <a:off x="0" y="1768110"/>
            <a:ext cx="12192000" cy="3429000"/>
          </a:xfrm>
          <a:prstGeom prst="rect">
            <a:avLst/>
          </a:prstGeom>
          <a:solidFill>
            <a:srgbClr val="FFAC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D650D7-FAEF-4E82-9FA7-D23D0EEE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1" y="480359"/>
            <a:ext cx="10403839" cy="5852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7B89E6-158B-4663-808F-3AA55DD34A83}"/>
              </a:ext>
            </a:extLst>
          </p:cNvPr>
          <p:cNvSpPr/>
          <p:nvPr/>
        </p:nvSpPr>
        <p:spPr>
          <a:xfrm>
            <a:off x="6096000" y="480359"/>
            <a:ext cx="5161808" cy="5852159"/>
          </a:xfrm>
          <a:prstGeom prst="rect">
            <a:avLst/>
          </a:pr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724B5-8421-4394-9272-146067417CD2}"/>
              </a:ext>
            </a:extLst>
          </p:cNvPr>
          <p:cNvSpPr txBox="1"/>
          <p:nvPr/>
        </p:nvSpPr>
        <p:spPr>
          <a:xfrm>
            <a:off x="2163278" y="1757859"/>
            <a:ext cx="20441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0" b="0" i="0" u="none" strike="noStrike" dirty="0">
                <a:solidFill>
                  <a:srgbClr val="FFAC32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O</a:t>
            </a:r>
            <a:endParaRPr lang="ko-KR" altLang="en-US" sz="20000" b="0" i="0" u="none" strike="noStrike" dirty="0">
              <a:solidFill>
                <a:srgbClr val="FFAC32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6AF731-9180-440D-9C18-372F26474D6F}"/>
              </a:ext>
            </a:extLst>
          </p:cNvPr>
          <p:cNvSpPr txBox="1"/>
          <p:nvPr/>
        </p:nvSpPr>
        <p:spPr>
          <a:xfrm>
            <a:off x="4207427" y="3028788"/>
            <a:ext cx="15937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SW</a:t>
            </a:r>
            <a:r>
              <a:rPr lang="en-US" altLang="ko-KR" sz="3200" dirty="0">
                <a:solidFill>
                  <a:srgbClr val="FFAC32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O</a:t>
            </a:r>
            <a:r>
              <a:rPr lang="en-US" altLang="ko-KR" sz="3200" dirty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T</a:t>
            </a:r>
          </a:p>
          <a:p>
            <a:pPr algn="l"/>
            <a:r>
              <a:rPr lang="en-US" altLang="ko-KR" b="0" i="0" dirty="0">
                <a:solidFill>
                  <a:srgbClr val="FFFFFF"/>
                </a:solidFill>
                <a:effectLst/>
                <a:latin typeface="noto"/>
              </a:rPr>
              <a:t>: </a:t>
            </a:r>
            <a:r>
              <a:rPr lang="en-US" altLang="ko-KR" dirty="0">
                <a:solidFill>
                  <a:srgbClr val="FFFFFF"/>
                </a:solidFill>
                <a:latin typeface="noto"/>
              </a:rPr>
              <a:t>O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noto"/>
              </a:rPr>
              <a:t>pportunity</a:t>
            </a:r>
            <a:endParaRPr lang="ko-KR" altLang="en-US" sz="1800" b="0" i="0" u="none" strike="noStrike" dirty="0">
              <a:solidFill>
                <a:srgbClr val="FFFFFF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826086" y="379787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62906" y="164718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err="1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팻팸족의</a:t>
            </a:r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증가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2906" y="2520630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반려동물을 동물이 아닌 가족으로 생각하는 사람들이 늘어남에 따라 </a:t>
            </a:r>
            <a:endParaRPr lang="en-US" altLang="ko-KR" sz="1800" b="0" i="0" u="none" strike="noStrike" dirty="0" smtClean="0">
              <a:solidFill>
                <a:srgbClr val="FFFFFF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관리와 케어에 대한 관심 증가</a:t>
            </a:r>
          </a:p>
        </p:txBody>
      </p:sp>
      <p:sp>
        <p:nvSpPr>
          <p:cNvPr id="18" name="평행 사변형 17"/>
          <p:cNvSpPr/>
          <p:nvPr/>
        </p:nvSpPr>
        <p:spPr>
          <a:xfrm>
            <a:off x="6562725" y="2969903"/>
            <a:ext cx="1981200" cy="103528"/>
          </a:xfrm>
          <a:prstGeom prst="parallelogram">
            <a:avLst>
              <a:gd name="adj" fmla="val 20470"/>
            </a:avLst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62906" y="3717306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인공 사료보다 건강을 생각한 </a:t>
            </a:r>
            <a:r>
              <a:rPr lang="ko-KR" altLang="en-US" sz="1800" b="0" i="0" u="none" strike="noStrike" dirty="0" err="1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수제간식</a:t>
            </a:r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선호도가 증가함의  따라 </a:t>
            </a:r>
            <a:endParaRPr lang="en-US" altLang="ko-KR" sz="1800" b="0" i="0" u="none" strike="noStrike" dirty="0" smtClean="0">
              <a:solidFill>
                <a:srgbClr val="FFFFFF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sz="1800" b="0" i="0" u="none" strike="noStrike" dirty="0" smtClean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방법 및 제품을 구매하려는 소비욕구증가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2906" y="4884679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COVID-19</a:t>
            </a:r>
            <a:r>
              <a:rPr lang="ko-KR" altLang="en-US" dirty="0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 인한 </a:t>
            </a:r>
            <a:r>
              <a:rPr lang="ko-KR" altLang="en-US" dirty="0" err="1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실내생활의</a:t>
            </a:r>
            <a:r>
              <a:rPr lang="ko-KR" altLang="en-US" dirty="0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증가로 식재료 배달 수요증가</a:t>
            </a:r>
            <a:endParaRPr lang="ko-KR" altLang="en-US" sz="1800" b="0" i="0" u="none" strike="noStrike" dirty="0" smtClean="0">
              <a:solidFill>
                <a:srgbClr val="FFFFFF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8543925" y="3890562"/>
            <a:ext cx="1747839" cy="103528"/>
          </a:xfrm>
          <a:prstGeom prst="parallelogram">
            <a:avLst>
              <a:gd name="adj" fmla="val 20470"/>
            </a:avLst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8357912" y="4167346"/>
            <a:ext cx="924201" cy="103528"/>
          </a:xfrm>
          <a:prstGeom prst="parallelogram">
            <a:avLst>
              <a:gd name="adj" fmla="val 20470"/>
            </a:avLst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>
            <a:off x="9138962" y="5064546"/>
            <a:ext cx="1443313" cy="103528"/>
          </a:xfrm>
          <a:prstGeom prst="parallelogram">
            <a:avLst>
              <a:gd name="adj" fmla="val 20470"/>
            </a:avLst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5564602" y="546048"/>
            <a:ext cx="106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/>
          <p:cNvSpPr/>
          <p:nvPr/>
        </p:nvSpPr>
        <p:spPr>
          <a:xfrm>
            <a:off x="9930659" y="5271940"/>
            <a:ext cx="471258" cy="471258"/>
          </a:xfrm>
          <a:prstGeom prst="ellipse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887115" y="3150596"/>
            <a:ext cx="471258" cy="471258"/>
          </a:xfrm>
          <a:prstGeom prst="ellipse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463520" y="4263408"/>
            <a:ext cx="471258" cy="471258"/>
          </a:xfrm>
          <a:prstGeom prst="ellipse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762163" y="2029149"/>
            <a:ext cx="471258" cy="471258"/>
          </a:xfrm>
          <a:prstGeom prst="ellipse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9B661-77FB-4C50-8D96-89AB242AF231}"/>
              </a:ext>
            </a:extLst>
          </p:cNvPr>
          <p:cNvSpPr/>
          <p:nvPr/>
        </p:nvSpPr>
        <p:spPr>
          <a:xfrm>
            <a:off x="431024" y="1184915"/>
            <a:ext cx="5085347" cy="5320424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C1B5FE-85A4-470A-BA98-FBE51A0CE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3" r="31766"/>
          <a:stretch/>
        </p:blipFill>
        <p:spPr>
          <a:xfrm>
            <a:off x="767909" y="317738"/>
            <a:ext cx="5085347" cy="5853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6724B5-8421-4394-9272-146067417CD2}"/>
              </a:ext>
            </a:extLst>
          </p:cNvPr>
          <p:cNvSpPr txBox="1"/>
          <p:nvPr/>
        </p:nvSpPr>
        <p:spPr>
          <a:xfrm>
            <a:off x="4934448" y="959579"/>
            <a:ext cx="15007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0" dirty="0">
                <a:solidFill>
                  <a:srgbClr val="404040"/>
                </a:solidFill>
                <a:latin typeface="Berlin Sans FB" panose="020E0602020502020306" pitchFamily="34" charset="0"/>
                <a:ea typeface="777봉숭아틴트" panose="02020603020101020101" pitchFamily="18" charset="-127"/>
              </a:rPr>
              <a:t>T</a:t>
            </a:r>
            <a:endParaRPr lang="ko-KR" altLang="en-US" sz="20000" b="0" i="0" u="none" strike="noStrike" dirty="0">
              <a:solidFill>
                <a:srgbClr val="40404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6AF731-9180-440D-9C18-372F26474D6F}"/>
              </a:ext>
            </a:extLst>
          </p:cNvPr>
          <p:cNvSpPr txBox="1"/>
          <p:nvPr/>
        </p:nvSpPr>
        <p:spPr>
          <a:xfrm>
            <a:off x="6363458" y="1184915"/>
            <a:ext cx="9749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</a:t>
            </a:r>
            <a:r>
              <a:rPr lang="en-US" altLang="ko-KR" sz="32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WO</a:t>
            </a:r>
            <a:r>
              <a:rPr lang="en-US" altLang="ko-KR" sz="3200" dirty="0">
                <a:solidFill>
                  <a:srgbClr val="5A8D2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T</a:t>
            </a:r>
          </a:p>
          <a:p>
            <a:pPr algn="l"/>
            <a:r>
              <a:rPr lang="en-US" altLang="ko-KR" b="0" i="0" dirty="0">
                <a:solidFill>
                  <a:schemeClr val="bg1">
                    <a:lumMod val="75000"/>
                  </a:schemeClr>
                </a:solidFill>
                <a:effectLst/>
                <a:latin typeface="noto"/>
              </a:rPr>
              <a:t>: Threat</a:t>
            </a:r>
            <a:endParaRPr lang="ko-KR" altLang="en-US" sz="1800" b="0" i="0" u="none" strike="noStrike" dirty="0">
              <a:solidFill>
                <a:schemeClr val="bg1">
                  <a:lumMod val="75000"/>
                </a:schemeClr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473160" y="317738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858938" y="208848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수제간식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매장의 증가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0552" y="3063060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직접보고 구매할 수 있는 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오프라인 매장을 선호하는 </a:t>
            </a:r>
            <a:endParaRPr lang="en-US" altLang="ko-KR" dirty="0" smtClean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고객들의  </a:t>
            </a:r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어플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활용을 기대하기 어려움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0932" y="431344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이미 단골고객을 유치한 오프라인 또는 </a:t>
            </a:r>
            <a:r>
              <a:rPr lang="en-US" altLang="ko-KR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SNS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매장과의 경쟁 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8965" y="5286837"/>
            <a:ext cx="40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해외제품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선호도가 </a:t>
            </a:r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높아짐에따라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국내제품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소비가 줄어듦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431024" y="6129300"/>
            <a:ext cx="106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1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47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791890" y="548643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rgbClr val="5A8D26"/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rgbClr val="5A8D26"/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rgbClr val="5A8D2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448454" y="5904472"/>
            <a:ext cx="106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3.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8AC7F-DFD3-4330-9D1A-223D3A84DFE0}"/>
              </a:ext>
            </a:extLst>
          </p:cNvPr>
          <p:cNvSpPr txBox="1"/>
          <p:nvPr/>
        </p:nvSpPr>
        <p:spPr>
          <a:xfrm>
            <a:off x="3725885" y="1433912"/>
            <a:ext cx="5015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A8D26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Differentiation</a:t>
            </a:r>
            <a:r>
              <a:rPr lang="en-US" altLang="ko-KR" sz="3200" dirty="0">
                <a:solidFill>
                  <a:schemeClr val="bg1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strategy _ </a:t>
            </a:r>
            <a:r>
              <a:rPr lang="ko-KR" altLang="en-US" dirty="0" smtClean="0">
                <a:solidFill>
                  <a:schemeClr val="bg1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차별화 전략</a:t>
            </a:r>
            <a:endParaRPr lang="ko-KR" altLang="en-US" sz="3200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76353" y="2333013"/>
            <a:ext cx="5077983" cy="439460"/>
            <a:chOff x="6576353" y="2333013"/>
            <a:chExt cx="5077983" cy="43946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353" y="2333013"/>
              <a:ext cx="439460" cy="43946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117517" y="2403141"/>
              <a:ext cx="4536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사람위주가</a:t>
              </a:r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아닌 오로지 </a:t>
              </a:r>
              <a:r>
                <a:rPr lang="ko-KR" altLang="en-US" dirty="0" err="1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강아지만을</a:t>
              </a:r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위한 </a:t>
              </a:r>
              <a:r>
                <a:rPr lang="ko-KR" altLang="en-US" dirty="0" err="1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수제간식</a:t>
              </a:r>
              <a:r>
                <a:rPr lang="ko-KR" altLang="en-US" dirty="0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레시피 </a:t>
              </a:r>
              <a:r>
                <a:rPr lang="ko-KR" altLang="en-US" dirty="0" err="1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어플</a:t>
              </a:r>
              <a:r>
                <a:rPr lang="en-US" altLang="ko-KR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. 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582340" y="3422668"/>
            <a:ext cx="4634376" cy="412660"/>
            <a:chOff x="6582340" y="3422668"/>
            <a:chExt cx="4634376" cy="41266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2340" y="3422668"/>
              <a:ext cx="412660" cy="4126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117517" y="3463536"/>
              <a:ext cx="4099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레시피와 재료를 한 번에  알아보고 </a:t>
              </a:r>
              <a:r>
                <a:rPr lang="ko-KR" altLang="en-US" dirty="0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구매도 가능</a:t>
              </a:r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해 편리함</a:t>
              </a:r>
              <a:r>
                <a:rPr lang="en-US" altLang="ko-KR" dirty="0" smtClean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.</a:t>
              </a:r>
              <a:endParaRPr lang="en-US" altLang="ko-KR" dirty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71391" y="4619469"/>
            <a:ext cx="3862345" cy="700608"/>
            <a:chOff x="6571391" y="4619469"/>
            <a:chExt cx="3862345" cy="70060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391" y="4619469"/>
              <a:ext cx="423609" cy="42360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015813" y="4673746"/>
              <a:ext cx="3417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레시피를 </a:t>
              </a:r>
              <a:r>
                <a:rPr lang="ko-KR" altLang="en-US" dirty="0" err="1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북마크</a:t>
              </a:r>
              <a:r>
                <a:rPr lang="ko-KR" altLang="en-US" dirty="0" err="1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에</a:t>
              </a:r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저장해두었다</a:t>
              </a:r>
              <a:r>
                <a:rPr lang="ko-KR" altLang="en-US" dirty="0" smtClean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</a:t>
              </a:r>
              <a:endParaRPr lang="en-US" altLang="ko-KR" dirty="0" smtClean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  <a:p>
              <a:r>
                <a:rPr lang="ko-KR" altLang="en-US" dirty="0" smtClean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그때그때 </a:t>
              </a:r>
              <a:r>
                <a:rPr lang="ko-KR" altLang="en-US" dirty="0" err="1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어플로</a:t>
              </a:r>
              <a:r>
                <a:rPr lang="ko-KR" altLang="en-US" dirty="0">
                  <a:solidFill>
                    <a:srgbClr val="FFAC32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 한 번에 확인</a:t>
              </a:r>
              <a:r>
                <a:rPr lang="ko-KR" altLang="en-US" dirty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할 수 있는 편리함</a:t>
              </a:r>
              <a:r>
                <a:rPr lang="en-US" altLang="ko-KR" dirty="0" smtClean="0">
                  <a:solidFill>
                    <a:srgbClr val="FFFFFF"/>
                  </a:solidFill>
                  <a:latin typeface="777봉숭아틴트" panose="02020603020101020101" pitchFamily="18" charset="-127"/>
                  <a:ea typeface="777봉숭아틴트" panose="02020603020101020101" pitchFamily="18" charset="-127"/>
                </a:rPr>
                <a:t>.</a:t>
              </a:r>
              <a:endParaRPr lang="en-US" altLang="ko-KR" dirty="0">
                <a:solidFill>
                  <a:srgbClr val="FFFFFF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06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7"/>
          <a:stretch/>
        </p:blipFill>
        <p:spPr>
          <a:xfrm>
            <a:off x="1255059" y="1692675"/>
            <a:ext cx="9681882" cy="4473723"/>
          </a:xfrm>
          <a:prstGeom prst="rect">
            <a:avLst/>
          </a:prstGeom>
        </p:spPr>
      </p:pic>
      <p:sp>
        <p:nvSpPr>
          <p:cNvPr id="120" name="직사각형 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404040"/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rgbClr val="404040"/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rgbClr val="404040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1576447" y="2873539"/>
            <a:ext cx="615553" cy="1480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Blocco Personal Use Only" pitchFamily="2" charset="0"/>
              </a:rPr>
              <a:t>Chapter 4.</a:t>
            </a:r>
            <a:endParaRPr lang="ko-KR" altLang="en-US" sz="2800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9F4B8-6A0E-4AEE-BE2B-368C1DA6C92B}"/>
              </a:ext>
            </a:extLst>
          </p:cNvPr>
          <p:cNvSpPr txBox="1"/>
          <p:nvPr/>
        </p:nvSpPr>
        <p:spPr>
          <a:xfrm>
            <a:off x="209610" y="316639"/>
            <a:ext cx="164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locco Personal Use Only" pitchFamily="2" charset="0"/>
                <a:ea typeface="777봉숭아틴트" panose="02020603020101020101" pitchFamily="18" charset="-127"/>
              </a:rPr>
              <a:t>C</a:t>
            </a:r>
            <a:r>
              <a:rPr lang="ko-KR" altLang="en-US" sz="2400" dirty="0" err="1">
                <a:latin typeface="Blocco Personal Use Only" pitchFamily="2" charset="0"/>
                <a:ea typeface="777봉숭아틴트" panose="02020603020101020101" pitchFamily="18" charset="-127"/>
              </a:rPr>
              <a:t>omposition</a:t>
            </a:r>
            <a:endParaRPr lang="ko-KR" altLang="en-US" sz="2400" dirty="0">
              <a:solidFill>
                <a:srgbClr val="5A8D26"/>
              </a:solidFill>
              <a:latin typeface="Blocco Personal Use Only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26A566-3CF1-45AE-864A-D80161C5097B}"/>
              </a:ext>
            </a:extLst>
          </p:cNvPr>
          <p:cNvGrpSpPr/>
          <p:nvPr/>
        </p:nvGrpSpPr>
        <p:grpSpPr>
          <a:xfrm rot="10800000" flipH="1" flipV="1">
            <a:off x="1945251" y="547471"/>
            <a:ext cx="921422" cy="73854"/>
            <a:chOff x="5835952" y="1672218"/>
            <a:chExt cx="3013580" cy="2415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098179-051D-450C-A89F-38546899EF68}"/>
                </a:ext>
              </a:extLst>
            </p:cNvPr>
            <p:cNvSpPr/>
            <p:nvPr/>
          </p:nvSpPr>
          <p:spPr>
            <a:xfrm>
              <a:off x="8622389" y="1672218"/>
              <a:ext cx="227143" cy="24154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CEC01BB-25DF-41EE-B00F-18584C8FBEFB}"/>
                </a:ext>
              </a:extLst>
            </p:cNvPr>
            <p:cNvSpPr/>
            <p:nvPr/>
          </p:nvSpPr>
          <p:spPr>
            <a:xfrm>
              <a:off x="7213233" y="1672218"/>
              <a:ext cx="227143" cy="241542"/>
            </a:xfrm>
            <a:prstGeom prst="ellipse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46B6E46-9A73-4A6A-B8F7-56477F23E242}"/>
                </a:ext>
              </a:extLst>
            </p:cNvPr>
            <p:cNvSpPr/>
            <p:nvPr/>
          </p:nvSpPr>
          <p:spPr>
            <a:xfrm>
              <a:off x="6505371" y="1672219"/>
              <a:ext cx="227143" cy="241542"/>
            </a:xfrm>
            <a:prstGeom prst="ellipse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A7B0496-3330-4938-9B1C-21D8A245A60A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ellipse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AB280B8-D0E1-496A-9511-8AFECA3631AF}"/>
                </a:ext>
              </a:extLst>
            </p:cNvPr>
            <p:cNvSpPr/>
            <p:nvPr/>
          </p:nvSpPr>
          <p:spPr>
            <a:xfrm>
              <a:off x="7914478" y="1672220"/>
              <a:ext cx="227143" cy="241542"/>
            </a:xfrm>
            <a:prstGeom prst="ellipse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AD1D79-2F70-4526-81C3-E3C4C48C0CD0}"/>
              </a:ext>
            </a:extLst>
          </p:cNvPr>
          <p:cNvSpPr/>
          <p:nvPr/>
        </p:nvSpPr>
        <p:spPr>
          <a:xfrm>
            <a:off x="1711123" y="1139336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로딩화면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B600550-2069-45A5-B412-C4396BC5B7D0}"/>
              </a:ext>
            </a:extLst>
          </p:cNvPr>
          <p:cNvSpPr/>
          <p:nvPr/>
        </p:nvSpPr>
        <p:spPr>
          <a:xfrm>
            <a:off x="1711123" y="2176428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어플소개</a:t>
            </a:r>
            <a:endParaRPr lang="ko-KR" altLang="en-US" sz="2000" dirty="0">
              <a:solidFill>
                <a:srgbClr val="40404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BD5E66-44DA-4F98-905B-DA99A0E640AF}"/>
              </a:ext>
            </a:extLst>
          </p:cNvPr>
          <p:cNvSpPr/>
          <p:nvPr/>
        </p:nvSpPr>
        <p:spPr>
          <a:xfrm>
            <a:off x="1711123" y="3213520"/>
            <a:ext cx="1389679" cy="55333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D0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장바구니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A62F514-14ED-45D1-881A-8F2D88A9D87D}"/>
              </a:ext>
            </a:extLst>
          </p:cNvPr>
          <p:cNvSpPr/>
          <p:nvPr/>
        </p:nvSpPr>
        <p:spPr>
          <a:xfrm>
            <a:off x="1711123" y="4251443"/>
            <a:ext cx="1389679" cy="55333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D04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알림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0389987-FB72-43F2-AE73-548C1D94CAA6}"/>
              </a:ext>
            </a:extLst>
          </p:cNvPr>
          <p:cNvSpPr/>
          <p:nvPr/>
        </p:nvSpPr>
        <p:spPr>
          <a:xfrm>
            <a:off x="1711123" y="5289366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검색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29C5BEC-43A3-4ABE-8ED8-FF7E62BF1621}"/>
              </a:ext>
            </a:extLst>
          </p:cNvPr>
          <p:cNvSpPr/>
          <p:nvPr/>
        </p:nvSpPr>
        <p:spPr>
          <a:xfrm>
            <a:off x="4197266" y="2176428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회원가입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9E68FB5-F14D-41F0-AE1B-693C64153821}"/>
              </a:ext>
            </a:extLst>
          </p:cNvPr>
          <p:cNvSpPr/>
          <p:nvPr/>
        </p:nvSpPr>
        <p:spPr>
          <a:xfrm>
            <a:off x="4197266" y="3213520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로그인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A2C574E-EA83-4C52-9246-60B56D7B4CE3}"/>
              </a:ext>
            </a:extLst>
          </p:cNvPr>
          <p:cNvSpPr/>
          <p:nvPr/>
        </p:nvSpPr>
        <p:spPr>
          <a:xfrm>
            <a:off x="4197266" y="4251443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메인화면</a:t>
            </a:r>
            <a:r>
              <a:rPr lang="en-US" altLang="ko-KR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홈</a:t>
            </a:r>
            <a:r>
              <a:rPr lang="en-US" altLang="ko-KR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sz="2000" dirty="0">
              <a:solidFill>
                <a:srgbClr val="40404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F8B8D21-C8E2-4561-828D-849B408650EE}"/>
              </a:ext>
            </a:extLst>
          </p:cNvPr>
          <p:cNvSpPr/>
          <p:nvPr/>
        </p:nvSpPr>
        <p:spPr>
          <a:xfrm>
            <a:off x="4197266" y="5289366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쇼핑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0CF9427-9299-4FA4-922F-2BF6BFA9CEA7}"/>
              </a:ext>
            </a:extLst>
          </p:cNvPr>
          <p:cNvSpPr/>
          <p:nvPr/>
        </p:nvSpPr>
        <p:spPr>
          <a:xfrm>
            <a:off x="6683409" y="4252426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6B81D6C-B144-45CF-B7A2-59289991F0F9}"/>
              </a:ext>
            </a:extLst>
          </p:cNvPr>
          <p:cNvSpPr/>
          <p:nvPr/>
        </p:nvSpPr>
        <p:spPr>
          <a:xfrm>
            <a:off x="6683409" y="5290349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커뮤니티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EF86091-BCA2-4085-96CD-69203A32506B}"/>
              </a:ext>
            </a:extLst>
          </p:cNvPr>
          <p:cNvSpPr/>
          <p:nvPr/>
        </p:nvSpPr>
        <p:spPr>
          <a:xfrm>
            <a:off x="9169552" y="5323328"/>
            <a:ext cx="1389679" cy="553339"/>
          </a:xfrm>
          <a:prstGeom prst="roundRect">
            <a:avLst/>
          </a:prstGeom>
          <a:solidFill>
            <a:srgbClr val="FFD04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마이페이지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3409" y="2129931"/>
            <a:ext cx="1372492" cy="646331"/>
          </a:xfrm>
          <a:prstGeom prst="rect">
            <a:avLst/>
          </a:prstGeom>
          <a:noFill/>
          <a:ln w="28575">
            <a:solidFill>
              <a:srgbClr val="FFD046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회원정보입력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반려동물정보입력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838600" y="4066447"/>
            <a:ext cx="986167" cy="923330"/>
          </a:xfrm>
          <a:prstGeom prst="rect">
            <a:avLst/>
          </a:prstGeom>
          <a:noFill/>
          <a:ln w="28575">
            <a:solidFill>
              <a:srgbClr val="FFD046"/>
            </a:solidFill>
            <a:prstDash val="sysDot"/>
          </a:ln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필요재료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 영상</a:t>
            </a:r>
            <a:endParaRPr lang="en-US" altLang="ko-KR" dirty="0" smtClean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영양소</a:t>
            </a:r>
          </a:p>
        </p:txBody>
      </p:sp>
      <p:cxnSp>
        <p:nvCxnSpPr>
          <p:cNvPr id="64" name="직선 연결선 63"/>
          <p:cNvCxnSpPr>
            <a:stCxn id="14" idx="2"/>
            <a:endCxn id="32" idx="0"/>
          </p:cNvCxnSpPr>
          <p:nvPr/>
        </p:nvCxnSpPr>
        <p:spPr>
          <a:xfrm>
            <a:off x="2405963" y="1692675"/>
            <a:ext cx="0" cy="483753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2" idx="3"/>
            <a:endCxn id="36" idx="1"/>
          </p:cNvCxnSpPr>
          <p:nvPr/>
        </p:nvCxnSpPr>
        <p:spPr>
          <a:xfrm>
            <a:off x="3100802" y="2453098"/>
            <a:ext cx="1096464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36" idx="2"/>
            <a:endCxn id="37" idx="0"/>
          </p:cNvCxnSpPr>
          <p:nvPr/>
        </p:nvCxnSpPr>
        <p:spPr>
          <a:xfrm>
            <a:off x="4892106" y="2729767"/>
            <a:ext cx="0" cy="483753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37" idx="2"/>
            <a:endCxn id="38" idx="0"/>
          </p:cNvCxnSpPr>
          <p:nvPr/>
        </p:nvCxnSpPr>
        <p:spPr>
          <a:xfrm>
            <a:off x="4892106" y="3766859"/>
            <a:ext cx="0" cy="484584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38" idx="2"/>
            <a:endCxn id="39" idx="0"/>
          </p:cNvCxnSpPr>
          <p:nvPr/>
        </p:nvCxnSpPr>
        <p:spPr>
          <a:xfrm>
            <a:off x="4892106" y="4804782"/>
            <a:ext cx="0" cy="484584"/>
          </a:xfrm>
          <a:prstGeom prst="line">
            <a:avLst/>
          </a:prstGeom>
          <a:ln w="127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38" idx="1"/>
            <a:endCxn id="34" idx="3"/>
          </p:cNvCxnSpPr>
          <p:nvPr/>
        </p:nvCxnSpPr>
        <p:spPr>
          <a:xfrm flipH="1">
            <a:off x="3100802" y="4528113"/>
            <a:ext cx="1096464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38" idx="3"/>
            <a:endCxn id="40" idx="1"/>
          </p:cNvCxnSpPr>
          <p:nvPr/>
        </p:nvCxnSpPr>
        <p:spPr>
          <a:xfrm>
            <a:off x="5586945" y="4528113"/>
            <a:ext cx="1096464" cy="983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36" idx="3"/>
            <a:endCxn id="8" idx="1"/>
          </p:cNvCxnSpPr>
          <p:nvPr/>
        </p:nvCxnSpPr>
        <p:spPr>
          <a:xfrm flipV="1">
            <a:off x="5586945" y="2453097"/>
            <a:ext cx="1096464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0" idx="3"/>
            <a:endCxn id="61" idx="1"/>
          </p:cNvCxnSpPr>
          <p:nvPr/>
        </p:nvCxnSpPr>
        <p:spPr>
          <a:xfrm flipV="1">
            <a:off x="8073088" y="4528112"/>
            <a:ext cx="765512" cy="984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9779521" y="999897"/>
            <a:ext cx="493486" cy="0"/>
          </a:xfrm>
          <a:prstGeom prst="line">
            <a:avLst/>
          </a:prstGeom>
          <a:ln w="38100">
            <a:solidFill>
              <a:srgbClr val="FFD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316550" y="77830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페이지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316550" y="129341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사이드메뉴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9779521" y="1500604"/>
            <a:ext cx="493486" cy="0"/>
          </a:xfrm>
          <a:prstGeom prst="line">
            <a:avLst/>
          </a:prstGeom>
          <a:ln w="38100">
            <a:solidFill>
              <a:srgbClr val="FFD04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3100802" y="2688926"/>
            <a:ext cx="1096464" cy="571920"/>
          </a:xfrm>
          <a:prstGeom prst="straightConnector1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5586945" y="4737871"/>
            <a:ext cx="3582607" cy="623084"/>
          </a:xfrm>
          <a:prstGeom prst="straightConnector1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 flipV="1">
            <a:off x="3100802" y="3766859"/>
            <a:ext cx="1096464" cy="484584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H="1">
            <a:off x="3140426" y="4774702"/>
            <a:ext cx="1056840" cy="548626"/>
          </a:xfrm>
          <a:prstGeom prst="straightConnector1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5586945" y="4804782"/>
            <a:ext cx="1096464" cy="497644"/>
          </a:xfrm>
          <a:prstGeom prst="straightConnector1">
            <a:avLst/>
          </a:prstGeom>
          <a:ln w="127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rgbClr val="E5E5E5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404040"/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rgbClr val="404040"/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rgbClr val="404040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rgbClr val="E5E5E5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rgbClr val="E5E5E5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rgbClr val="E5E5E5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1576447" y="2873539"/>
            <a:ext cx="615553" cy="1480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Blocco Personal Use Only" pitchFamily="2" charset="0"/>
              </a:rPr>
              <a:t>Chapter 4.</a:t>
            </a:r>
            <a:endParaRPr lang="ko-KR" altLang="en-US" sz="2800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9F4B8-6A0E-4AEE-BE2B-368C1DA6C92B}"/>
              </a:ext>
            </a:extLst>
          </p:cNvPr>
          <p:cNvSpPr txBox="1"/>
          <p:nvPr/>
        </p:nvSpPr>
        <p:spPr>
          <a:xfrm>
            <a:off x="209610" y="316639"/>
            <a:ext cx="219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Blocco Personal Use Only" pitchFamily="2" charset="0"/>
              </a:rPr>
              <a:t>Wireframe</a:t>
            </a:r>
            <a:endParaRPr lang="en-US" altLang="ko-KR" sz="2800" dirty="0">
              <a:latin typeface="Blocco Personal Use Only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26A566-3CF1-45AE-864A-D80161C5097B}"/>
              </a:ext>
            </a:extLst>
          </p:cNvPr>
          <p:cNvGrpSpPr/>
          <p:nvPr/>
        </p:nvGrpSpPr>
        <p:grpSpPr>
          <a:xfrm rot="5400000" flipH="1" flipV="1">
            <a:off x="11312994" y="4636667"/>
            <a:ext cx="921422" cy="73854"/>
            <a:chOff x="5835952" y="1672218"/>
            <a:chExt cx="3013580" cy="2415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098179-051D-450C-A89F-38546899EF68}"/>
                </a:ext>
              </a:extLst>
            </p:cNvPr>
            <p:cNvSpPr/>
            <p:nvPr/>
          </p:nvSpPr>
          <p:spPr>
            <a:xfrm>
              <a:off x="8622389" y="1672218"/>
              <a:ext cx="227143" cy="24154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CEC01BB-25DF-41EE-B00F-18584C8FBEFB}"/>
                </a:ext>
              </a:extLst>
            </p:cNvPr>
            <p:cNvSpPr/>
            <p:nvPr/>
          </p:nvSpPr>
          <p:spPr>
            <a:xfrm>
              <a:off x="7213233" y="1672218"/>
              <a:ext cx="227143" cy="241542"/>
            </a:xfrm>
            <a:prstGeom prst="ellipse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46B6E46-9A73-4A6A-B8F7-56477F23E242}"/>
                </a:ext>
              </a:extLst>
            </p:cNvPr>
            <p:cNvSpPr/>
            <p:nvPr/>
          </p:nvSpPr>
          <p:spPr>
            <a:xfrm>
              <a:off x="6505371" y="1672219"/>
              <a:ext cx="227143" cy="241542"/>
            </a:xfrm>
            <a:prstGeom prst="ellipse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A7B0496-3330-4938-9B1C-21D8A245A60A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ellipse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AB280B8-D0E1-496A-9511-8AFECA3631AF}"/>
                </a:ext>
              </a:extLst>
            </p:cNvPr>
            <p:cNvSpPr/>
            <p:nvPr/>
          </p:nvSpPr>
          <p:spPr>
            <a:xfrm>
              <a:off x="7914478" y="1672220"/>
              <a:ext cx="227143" cy="241542"/>
            </a:xfrm>
            <a:prstGeom prst="ellipse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https://cdn.discordapp.com/attachments/930351848530006059/931428323337334804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1" y="682943"/>
            <a:ext cx="8657993" cy="56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27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E18CA6-8680-452E-9055-F25BDA081EAA}"/>
              </a:ext>
            </a:extLst>
          </p:cNvPr>
          <p:cNvSpPr/>
          <p:nvPr/>
        </p:nvSpPr>
        <p:spPr>
          <a:xfrm>
            <a:off x="9743211" y="0"/>
            <a:ext cx="2495550" cy="6858000"/>
          </a:xfrm>
          <a:prstGeom prst="rect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4257C-CE03-4635-83FE-8F52D2723DDB}"/>
              </a:ext>
            </a:extLst>
          </p:cNvPr>
          <p:cNvSpPr txBox="1"/>
          <p:nvPr/>
        </p:nvSpPr>
        <p:spPr>
          <a:xfrm>
            <a:off x="2778924" y="5747778"/>
            <a:ext cx="2881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Blocco Personal Use Only" pitchFamily="2" charset="0"/>
              </a:rPr>
              <a:t>Do you know the dog snack recipe?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Blocco Personal Use Onl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43EEEE-7EB1-4290-B6C8-52AA67A1F0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67" y="693987"/>
            <a:ext cx="7366591" cy="58395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69D9DA9-A595-4707-8416-11FBE89D6533}"/>
              </a:ext>
            </a:extLst>
          </p:cNvPr>
          <p:cNvSpPr txBox="1"/>
          <p:nvPr/>
        </p:nvSpPr>
        <p:spPr>
          <a:xfrm>
            <a:off x="1941442" y="27276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주제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Theme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 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컨셉 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Concept</a:t>
            </a:r>
            <a:endParaRPr lang="ko-KR" altLang="en-US" sz="1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이름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Name &amp;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아이콘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Icon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B97DD1-F222-4809-A9D5-C1C99BA1B84A}"/>
              </a:ext>
            </a:extLst>
          </p:cNvPr>
          <p:cNvSpPr txBox="1"/>
          <p:nvPr/>
        </p:nvSpPr>
        <p:spPr>
          <a:xfrm>
            <a:off x="1934870" y="4494683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기획의도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I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ntention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&amp; </a:t>
            </a:r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타겟 Target</a:t>
            </a:r>
          </a:p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페르소나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Persona</a:t>
            </a:r>
            <a:endParaRPr lang="en-US" altLang="ko-KR" sz="1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399CCF-F944-45A4-B2E3-05B595728EB7}"/>
              </a:ext>
            </a:extLst>
          </p:cNvPr>
          <p:cNvSpPr txBox="1"/>
          <p:nvPr/>
        </p:nvSpPr>
        <p:spPr>
          <a:xfrm>
            <a:off x="5238971" y="2723759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SWOT</a:t>
            </a:r>
            <a:r>
              <a:rPr lang="ko-KR" altLang="en-US" sz="1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분석</a:t>
            </a:r>
            <a:endParaRPr lang="en-US" altLang="ko-KR" sz="1400" dirty="0" smtClean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1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차별화 </a:t>
            </a:r>
            <a:r>
              <a:rPr lang="ko-KR" altLang="en-US" sz="1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전략 </a:t>
            </a:r>
            <a:r>
              <a:rPr lang="en-US" altLang="ko-KR" sz="1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Differentiation </a:t>
            </a:r>
            <a:r>
              <a:rPr lang="en-US" altLang="ko-KR" sz="1400" dirty="0" smtClean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strategy</a:t>
            </a:r>
            <a:endParaRPr lang="en-US" altLang="ko-KR" sz="1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412BBC-E932-48BC-9189-4DD8E60DC7C6}"/>
              </a:ext>
            </a:extLst>
          </p:cNvPr>
          <p:cNvSpPr txBox="1"/>
          <p:nvPr/>
        </p:nvSpPr>
        <p:spPr>
          <a:xfrm>
            <a:off x="5220296" y="4530180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구성도 </a:t>
            </a:r>
            <a:r>
              <a:rPr lang="en-US" altLang="ko-KR" sz="14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C</a:t>
            </a:r>
            <a:r>
              <a:rPr lang="ko-KR" altLang="en-US" sz="1400" dirty="0" err="1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omposition</a:t>
            </a:r>
            <a:endParaRPr lang="en-US" altLang="ko-KR" sz="14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0057AC9-575D-466D-8C80-C434C0A6B30E}"/>
              </a:ext>
            </a:extLst>
          </p:cNvPr>
          <p:cNvGrpSpPr/>
          <p:nvPr/>
        </p:nvGrpSpPr>
        <p:grpSpPr>
          <a:xfrm>
            <a:off x="1424767" y="2030384"/>
            <a:ext cx="2172727" cy="698644"/>
            <a:chOff x="1253322" y="2492791"/>
            <a:chExt cx="2172727" cy="698644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795C12-2963-4F35-9449-D61A7EA6BF1B}"/>
                </a:ext>
              </a:extLst>
            </p:cNvPr>
            <p:cNvSpPr/>
            <p:nvPr/>
          </p:nvSpPr>
          <p:spPr>
            <a:xfrm>
              <a:off x="1595833" y="2850826"/>
              <a:ext cx="257110" cy="239970"/>
            </a:xfrm>
            <a:prstGeom prst="rect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2C51F59-045E-453C-91F4-A5E45ECC0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18"/>
            <a:stretch/>
          </p:blipFill>
          <p:spPr>
            <a:xfrm>
              <a:off x="1253322" y="2492791"/>
              <a:ext cx="573811" cy="46123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A00D5C-4E47-426C-879C-637BD706714D}"/>
                </a:ext>
              </a:extLst>
            </p:cNvPr>
            <p:cNvSpPr txBox="1"/>
            <p:nvPr/>
          </p:nvSpPr>
          <p:spPr>
            <a:xfrm>
              <a:off x="1606320" y="282210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Berlin Sans FB" panose="020E0602020502020306" pitchFamily="34" charset="0"/>
                </a:rPr>
                <a:t>App </a:t>
              </a:r>
              <a:r>
                <a:rPr lang="ko-KR" altLang="en-US" dirty="0" err="1">
                  <a:latin typeface="Berlin Sans FB" panose="020E0602020502020306" pitchFamily="34" charset="0"/>
                </a:rPr>
                <a:t>Introduction</a:t>
              </a:r>
              <a:endParaRPr lang="ko-KR" altLang="en-US" dirty="0">
                <a:latin typeface="Berlin Sans FB" panose="020E0602020502020306" pitchFamily="34" charset="0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BF84D8-0FBE-42DC-BB4B-D54C8A32A036}"/>
              </a:ext>
            </a:extLst>
          </p:cNvPr>
          <p:cNvGrpSpPr/>
          <p:nvPr/>
        </p:nvGrpSpPr>
        <p:grpSpPr>
          <a:xfrm>
            <a:off x="1341349" y="3818687"/>
            <a:ext cx="1582642" cy="732561"/>
            <a:chOff x="1099344" y="3197538"/>
            <a:chExt cx="1582642" cy="73256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CCDA600-72B0-44A0-902D-4378944FE9F8}"/>
                </a:ext>
              </a:extLst>
            </p:cNvPr>
            <p:cNvSpPr/>
            <p:nvPr/>
          </p:nvSpPr>
          <p:spPr>
            <a:xfrm>
              <a:off x="1533084" y="3594878"/>
              <a:ext cx="257110" cy="239970"/>
            </a:xfrm>
            <a:prstGeom prst="rect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A52C89D-42F3-4B75-B1A3-4D5E27987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61"/>
            <a:stretch/>
          </p:blipFill>
          <p:spPr>
            <a:xfrm>
              <a:off x="1099344" y="3197538"/>
              <a:ext cx="641346" cy="54026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AF3186-E1B8-452D-8518-6A6F7A1206F6}"/>
                </a:ext>
              </a:extLst>
            </p:cNvPr>
            <p:cNvSpPr txBox="1"/>
            <p:nvPr/>
          </p:nvSpPr>
          <p:spPr>
            <a:xfrm>
              <a:off x="1644523" y="3560767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Berlin Sans FB" panose="020E0602020502020306" pitchFamily="34" charset="0"/>
                </a:rPr>
                <a:t>I</a:t>
              </a:r>
              <a:r>
                <a:rPr lang="ko-KR" altLang="en-US" dirty="0" err="1">
                  <a:latin typeface="Berlin Sans FB" panose="020E0602020502020306" pitchFamily="34" charset="0"/>
                </a:rPr>
                <a:t>ntention</a:t>
              </a:r>
              <a:endParaRPr lang="ko-KR" altLang="en-US" dirty="0">
                <a:latin typeface="Berlin Sans FB" panose="020E0602020502020306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F686D8-BD40-44AB-A3B5-C6ABB36992AC}"/>
              </a:ext>
            </a:extLst>
          </p:cNvPr>
          <p:cNvGrpSpPr/>
          <p:nvPr/>
        </p:nvGrpSpPr>
        <p:grpSpPr>
          <a:xfrm>
            <a:off x="4791428" y="2093665"/>
            <a:ext cx="2009383" cy="659313"/>
            <a:chOff x="1542405" y="3755080"/>
            <a:chExt cx="2009383" cy="65931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9646BBB-CD22-4306-98BA-A73F819094F6}"/>
                </a:ext>
              </a:extLst>
            </p:cNvPr>
            <p:cNvSpPr/>
            <p:nvPr/>
          </p:nvSpPr>
          <p:spPr>
            <a:xfrm>
              <a:off x="1869113" y="4074213"/>
              <a:ext cx="257110" cy="239970"/>
            </a:xfrm>
            <a:prstGeom prst="rect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A982489-587C-49FE-B2EC-F0E327B0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62"/>
            <a:stretch/>
          </p:blipFill>
          <p:spPr>
            <a:xfrm>
              <a:off x="1542405" y="3755080"/>
              <a:ext cx="537036" cy="43627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1F1D1AC-D37E-43C5-B089-453DE6133174}"/>
                </a:ext>
              </a:extLst>
            </p:cNvPr>
            <p:cNvSpPr txBox="1"/>
            <p:nvPr/>
          </p:nvSpPr>
          <p:spPr>
            <a:xfrm>
              <a:off x="1853887" y="4045061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Berlin Sans FB" panose="020E0602020502020306" pitchFamily="34" charset="0"/>
                </a:rPr>
                <a:t>M</a:t>
              </a:r>
              <a:r>
                <a:rPr lang="ko-KR" altLang="en-US" dirty="0" err="1">
                  <a:latin typeface="Berlin Sans FB" panose="020E0602020502020306" pitchFamily="34" charset="0"/>
                </a:rPr>
                <a:t>arket</a:t>
              </a:r>
              <a:r>
                <a:rPr lang="ko-KR" altLang="en-US" dirty="0">
                  <a:latin typeface="Berlin Sans FB" panose="020E0602020502020306" pitchFamily="34" charset="0"/>
                </a:rPr>
                <a:t> </a:t>
              </a:r>
              <a:r>
                <a:rPr lang="en-US" altLang="ko-KR" dirty="0">
                  <a:latin typeface="Berlin Sans FB" panose="020E0602020502020306" pitchFamily="34" charset="0"/>
                </a:rPr>
                <a:t>A</a:t>
              </a:r>
              <a:r>
                <a:rPr lang="ko-KR" altLang="en-US" dirty="0" err="1">
                  <a:latin typeface="Berlin Sans FB" panose="020E0602020502020306" pitchFamily="34" charset="0"/>
                </a:rPr>
                <a:t>nalysis</a:t>
              </a:r>
              <a:endParaRPr lang="ko-KR" altLang="en-US" dirty="0">
                <a:latin typeface="Berlin Sans FB" panose="020E0602020502020306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050E181-3752-430C-B4C0-76F174F4BEF0}"/>
              </a:ext>
            </a:extLst>
          </p:cNvPr>
          <p:cNvGrpSpPr/>
          <p:nvPr/>
        </p:nvGrpSpPr>
        <p:grpSpPr>
          <a:xfrm>
            <a:off x="4824924" y="3842088"/>
            <a:ext cx="1609964" cy="679655"/>
            <a:chOff x="3831625" y="2142448"/>
            <a:chExt cx="1609964" cy="6796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064CFEA-F98D-4899-ACCC-B3D8333D787C}"/>
                </a:ext>
              </a:extLst>
            </p:cNvPr>
            <p:cNvSpPr/>
            <p:nvPr/>
          </p:nvSpPr>
          <p:spPr>
            <a:xfrm>
              <a:off x="4141889" y="2481172"/>
              <a:ext cx="257110" cy="239970"/>
            </a:xfrm>
            <a:prstGeom prst="rect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916A066-CA1C-469B-B355-494ADE8A9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18"/>
            <a:stretch/>
          </p:blipFill>
          <p:spPr>
            <a:xfrm>
              <a:off x="3831625" y="2142448"/>
              <a:ext cx="562612" cy="46123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81F148-D47A-4175-BB46-674E7CECD5FA}"/>
                </a:ext>
              </a:extLst>
            </p:cNvPr>
            <p:cNvSpPr txBox="1"/>
            <p:nvPr/>
          </p:nvSpPr>
          <p:spPr>
            <a:xfrm>
              <a:off x="4152454" y="2452771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i="0" dirty="0"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dirty="0">
                <a:latin typeface="Berlin Sans FB" panose="020E0602020502020306" pitchFamily="34" charset="0"/>
              </a:endParaRPr>
            </a:p>
          </p:txBody>
        </p:sp>
      </p:grpSp>
      <p:sp>
        <p:nvSpPr>
          <p:cNvPr id="81" name="액자 80">
            <a:extLst>
              <a:ext uri="{FF2B5EF4-FFF2-40B4-BE49-F238E27FC236}">
                <a16:creationId xmlns:a16="http://schemas.microsoft.com/office/drawing/2014/main" id="{46FBF6E9-1C5E-4C5B-BC7B-3F61A1913F3B}"/>
              </a:ext>
            </a:extLst>
          </p:cNvPr>
          <p:cNvSpPr/>
          <p:nvPr/>
        </p:nvSpPr>
        <p:spPr>
          <a:xfrm>
            <a:off x="847725" y="1294536"/>
            <a:ext cx="6743700" cy="4106139"/>
          </a:xfrm>
          <a:prstGeom prst="frame">
            <a:avLst>
              <a:gd name="adj1" fmla="val 22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0C2551-892E-41BE-9C1E-7ADBCEB6F04E}"/>
              </a:ext>
            </a:extLst>
          </p:cNvPr>
          <p:cNvSpPr/>
          <p:nvPr/>
        </p:nvSpPr>
        <p:spPr>
          <a:xfrm>
            <a:off x="2923991" y="1123950"/>
            <a:ext cx="2633294" cy="433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7DCC50-9F3A-4CCA-ADBA-548E1EC7AC3F}"/>
              </a:ext>
            </a:extLst>
          </p:cNvPr>
          <p:cNvSpPr txBox="1"/>
          <p:nvPr/>
        </p:nvSpPr>
        <p:spPr>
          <a:xfrm>
            <a:off x="3288198" y="960104"/>
            <a:ext cx="2033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dirty="0">
                <a:solidFill>
                  <a:srgbClr val="404040"/>
                </a:solidFill>
                <a:latin typeface="Blocco Personal Use Only" pitchFamily="2" charset="0"/>
              </a:rPr>
              <a:t>Contents</a:t>
            </a:r>
            <a:endParaRPr lang="ko-KR" altLang="en-US" sz="4400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84" name="평행 사변형 83">
            <a:extLst>
              <a:ext uri="{FF2B5EF4-FFF2-40B4-BE49-F238E27FC236}">
                <a16:creationId xmlns:a16="http://schemas.microsoft.com/office/drawing/2014/main" id="{88E65165-6DBB-4646-8FE0-112E6E3DFC6C}"/>
              </a:ext>
            </a:extLst>
          </p:cNvPr>
          <p:cNvSpPr/>
          <p:nvPr/>
        </p:nvSpPr>
        <p:spPr>
          <a:xfrm>
            <a:off x="3251318" y="1286367"/>
            <a:ext cx="2070578" cy="105229"/>
          </a:xfrm>
          <a:prstGeom prst="parallelogram">
            <a:avLst>
              <a:gd name="adj" fmla="val 118534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7F4A130-5C2F-422E-AD6F-C614D5C0EF28}"/>
              </a:ext>
            </a:extLst>
          </p:cNvPr>
          <p:cNvGrpSpPr/>
          <p:nvPr/>
        </p:nvGrpSpPr>
        <p:grpSpPr>
          <a:xfrm>
            <a:off x="8968078" y="6181450"/>
            <a:ext cx="3013580" cy="241545"/>
            <a:chOff x="5835952" y="1672218"/>
            <a:chExt cx="3013580" cy="24154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4B184D-09FF-4506-8C4F-C8F86DB2159D}"/>
                </a:ext>
              </a:extLst>
            </p:cNvPr>
            <p:cNvSpPr/>
            <p:nvPr/>
          </p:nvSpPr>
          <p:spPr>
            <a:xfrm>
              <a:off x="8622389" y="1672218"/>
              <a:ext cx="227143" cy="24154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EBE1982-DFB9-49AC-8B21-D548F3875761}"/>
                </a:ext>
              </a:extLst>
            </p:cNvPr>
            <p:cNvSpPr/>
            <p:nvPr/>
          </p:nvSpPr>
          <p:spPr>
            <a:xfrm>
              <a:off x="7213233" y="1672218"/>
              <a:ext cx="227143" cy="241542"/>
            </a:xfrm>
            <a:prstGeom prst="ellipse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77CEDF7-E474-4208-8AA2-65FA066B1019}"/>
                </a:ext>
              </a:extLst>
            </p:cNvPr>
            <p:cNvSpPr/>
            <p:nvPr/>
          </p:nvSpPr>
          <p:spPr>
            <a:xfrm>
              <a:off x="6505371" y="1672219"/>
              <a:ext cx="227143" cy="241542"/>
            </a:xfrm>
            <a:prstGeom prst="ellipse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9DCD2DE-2527-4FF7-A4BA-113BAB719CA5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ellipse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8A0830-8743-4519-B684-A4CBA6F5A771}"/>
                </a:ext>
              </a:extLst>
            </p:cNvPr>
            <p:cNvSpPr/>
            <p:nvPr/>
          </p:nvSpPr>
          <p:spPr>
            <a:xfrm>
              <a:off x="7914478" y="1672220"/>
              <a:ext cx="227143" cy="241542"/>
            </a:xfrm>
            <a:prstGeom prst="ellipse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41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1A1CE7-777B-422E-B864-B3F0496C9E6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4257C-CE03-4635-83FE-8F52D2723DDB}"/>
              </a:ext>
            </a:extLst>
          </p:cNvPr>
          <p:cNvSpPr txBox="1"/>
          <p:nvPr/>
        </p:nvSpPr>
        <p:spPr>
          <a:xfrm>
            <a:off x="4933978" y="5034881"/>
            <a:ext cx="2541017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ko-KR" sz="1400" b="0" i="0" dirty="0">
                <a:solidFill>
                  <a:schemeClr val="bg1"/>
                </a:solidFill>
                <a:effectLst/>
                <a:latin typeface="Blocco Personal Use Only" pitchFamily="2" charset="0"/>
              </a:rPr>
              <a:t>Do you know the dog snack recipe?</a:t>
            </a:r>
            <a:endParaRPr lang="ko-KR" altLang="en-US" sz="1400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6129A-CBC8-4D47-9695-45743B57D757}"/>
              </a:ext>
            </a:extLst>
          </p:cNvPr>
          <p:cNvSpPr txBox="1"/>
          <p:nvPr/>
        </p:nvSpPr>
        <p:spPr>
          <a:xfrm>
            <a:off x="4535184" y="1186978"/>
            <a:ext cx="3121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200" b="0" i="0" dirty="0">
                <a:solidFill>
                  <a:schemeClr val="bg1"/>
                </a:solidFill>
                <a:effectLst/>
                <a:latin typeface="Blocco Personal Use Only" pitchFamily="2" charset="0"/>
              </a:rPr>
              <a:t>Pet food 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Blocco Personal Use Only" pitchFamily="2" charset="0"/>
              </a:rPr>
              <a:t>Application</a:t>
            </a:r>
            <a:endParaRPr lang="ko-KR" altLang="en-US" sz="3200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D6568C-C820-4E1D-BC29-B8078E2A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8" b="24741"/>
          <a:stretch/>
        </p:blipFill>
        <p:spPr>
          <a:xfrm>
            <a:off x="2520745" y="1804173"/>
            <a:ext cx="7150509" cy="2474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22F78-90ED-41CC-8346-A1CC9316D89A}"/>
              </a:ext>
            </a:extLst>
          </p:cNvPr>
          <p:cNvSpPr txBox="1"/>
          <p:nvPr/>
        </p:nvSpPr>
        <p:spPr>
          <a:xfrm>
            <a:off x="5550623" y="5304995"/>
            <a:ext cx="1090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FFFFFF"/>
                </a:solidFill>
                <a:effectLst/>
                <a:latin typeface="Blocco Personal Use Only" pitchFamily="2" charset="0"/>
              </a:rPr>
              <a:t>ji </a:t>
            </a:r>
            <a:r>
              <a:rPr lang="en-US" altLang="ko-KR" sz="1200" b="0" i="0" dirty="0" err="1">
                <a:solidFill>
                  <a:srgbClr val="FFFFFF"/>
                </a:solidFill>
                <a:effectLst/>
                <a:latin typeface="Blocco Personal Use Only" pitchFamily="2" charset="0"/>
              </a:rPr>
              <a:t>yeon</a:t>
            </a:r>
            <a:r>
              <a:rPr lang="en-US" altLang="ko-KR" sz="1200" b="0" i="0" dirty="0">
                <a:solidFill>
                  <a:srgbClr val="FFFFFF"/>
                </a:solidFill>
                <a:effectLst/>
                <a:latin typeface="Blocco Personal Use Only" pitchFamily="2" charset="0"/>
              </a:rPr>
              <a:t> Oh</a:t>
            </a:r>
            <a:endParaRPr lang="en-US" altLang="ko-KR" sz="1200" dirty="0">
              <a:solidFill>
                <a:srgbClr val="FFFFFF"/>
              </a:solidFill>
              <a:latin typeface="Blocco Personal Use Only" pitchFamily="2" charset="0"/>
            </a:endParaRPr>
          </a:p>
          <a:p>
            <a:pPr algn="ctr"/>
            <a:r>
              <a:rPr lang="en-US" altLang="ko-KR" sz="1200" b="0" i="0" dirty="0" err="1">
                <a:solidFill>
                  <a:srgbClr val="FFFFFF"/>
                </a:solidFill>
                <a:effectLst/>
                <a:latin typeface="Blocco Personal Use Only" pitchFamily="2" charset="0"/>
              </a:rPr>
              <a:t>Hee</a:t>
            </a:r>
            <a:r>
              <a:rPr lang="en-US" altLang="ko-KR" sz="1200" b="0" i="0" dirty="0">
                <a:solidFill>
                  <a:srgbClr val="FFFFFF"/>
                </a:solidFill>
                <a:effectLst/>
                <a:latin typeface="Blocco Personal Use Only" pitchFamily="2" charset="0"/>
              </a:rPr>
              <a:t> Seung </a:t>
            </a:r>
            <a:r>
              <a:rPr lang="en-US" altLang="ko-KR" sz="1200" b="0" i="0" dirty="0" err="1">
                <a:solidFill>
                  <a:srgbClr val="FFFFFF"/>
                </a:solidFill>
                <a:effectLst/>
                <a:latin typeface="Blocco Personal Use Only" pitchFamily="2" charset="0"/>
              </a:rPr>
              <a:t>yoon</a:t>
            </a:r>
            <a:endParaRPr lang="en-US" altLang="ko-KR" sz="1200" dirty="0">
              <a:solidFill>
                <a:srgbClr val="FFFFFF"/>
              </a:solidFill>
              <a:latin typeface="Blocco Personal Use Only" pitchFamily="2" charset="0"/>
            </a:endParaRPr>
          </a:p>
          <a:p>
            <a:pPr algn="ctr"/>
            <a:r>
              <a:rPr lang="en-US" altLang="ko-KR" sz="1200" dirty="0" err="1">
                <a:solidFill>
                  <a:srgbClr val="FFFFFF"/>
                </a:solidFill>
                <a:latin typeface="Blocco Personal Use Only" pitchFamily="2" charset="0"/>
              </a:rPr>
              <a:t>Hae</a:t>
            </a:r>
            <a:r>
              <a:rPr lang="en-US" altLang="ko-KR" sz="1200" dirty="0">
                <a:solidFill>
                  <a:srgbClr val="FFFFFF"/>
                </a:solidFill>
                <a:latin typeface="Blocco Personal Use Only" pitchFamily="2" charset="0"/>
              </a:rPr>
              <a:t> sol park</a:t>
            </a:r>
            <a:endParaRPr lang="ko-KR" altLang="en-US" sz="1200" dirty="0">
              <a:solidFill>
                <a:srgbClr val="FFFFFF"/>
              </a:solidFill>
              <a:latin typeface="Blocco Personal Use Onl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D70D-6904-4F81-9CDC-4DCA3DC71E41}"/>
              </a:ext>
            </a:extLst>
          </p:cNvPr>
          <p:cNvSpPr txBox="1"/>
          <p:nvPr/>
        </p:nvSpPr>
        <p:spPr>
          <a:xfrm>
            <a:off x="3424912" y="4266497"/>
            <a:ext cx="5342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dirty="0">
                <a:solidFill>
                  <a:srgbClr val="FFFFFF"/>
                </a:solidFill>
                <a:latin typeface="Blocco Personal Use Only" pitchFamily="2" charset="0"/>
              </a:rPr>
              <a:t>Thank you foy your time</a:t>
            </a:r>
            <a:endParaRPr lang="ko-KR" altLang="en-US" sz="4400" dirty="0">
              <a:solidFill>
                <a:srgbClr val="FFFFFF"/>
              </a:solidFill>
              <a:latin typeface="Blocco Personal Use Onl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62857-B389-4B28-963A-465D6FDC4F70}"/>
              </a:ext>
            </a:extLst>
          </p:cNvPr>
          <p:cNvSpPr txBox="1"/>
          <p:nvPr/>
        </p:nvSpPr>
        <p:spPr>
          <a:xfrm>
            <a:off x="5975610" y="5851312"/>
            <a:ext cx="240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·</a:t>
            </a: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·</a:t>
            </a:r>
          </a:p>
          <a:p>
            <a:pPr algn="l"/>
            <a:r>
              <a:rPr lang="en-US" altLang="ko-KR" b="1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·</a:t>
            </a:r>
            <a:endParaRPr lang="ko-KR" altLang="en-US" sz="1800" b="1" i="0" u="none" strike="noStrike" dirty="0">
              <a:solidFill>
                <a:schemeClr val="bg1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8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C3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C3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5461EC-2DB8-4B6D-8726-90A59793E79D}"/>
              </a:ext>
            </a:extLst>
          </p:cNvPr>
          <p:cNvSpPr txBox="1"/>
          <p:nvPr/>
        </p:nvSpPr>
        <p:spPr>
          <a:xfrm>
            <a:off x="7652824" y="45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4A4019-B849-462A-9673-D3C3F618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3" r="9889"/>
          <a:stretch/>
        </p:blipFill>
        <p:spPr>
          <a:xfrm>
            <a:off x="4463155" y="1673720"/>
            <a:ext cx="3219652" cy="40032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15EA0-DF0B-4951-85D2-60DAAEC9A04D}"/>
              </a:ext>
            </a:extLst>
          </p:cNvPr>
          <p:cNvSpPr/>
          <p:nvPr/>
        </p:nvSpPr>
        <p:spPr>
          <a:xfrm>
            <a:off x="1243503" y="1673720"/>
            <a:ext cx="3219652" cy="400329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rgbClr val="A5DBE5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01 .</a:t>
            </a:r>
          </a:p>
          <a:p>
            <a:pPr algn="r"/>
            <a:r>
              <a:rPr lang="en-US" altLang="ko-KR" sz="2800" dirty="0">
                <a:solidFill>
                  <a:srgbClr val="A5DBE5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Theme</a:t>
            </a: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A5DBE5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</a:t>
            </a:r>
            <a:r>
              <a:rPr lang="ko-KR" altLang="en-US" sz="2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수제 간식 </a:t>
            </a:r>
            <a:r>
              <a:rPr lang="ko-KR" altLang="en-US" sz="2000" b="1" dirty="0">
                <a:solidFill>
                  <a:srgbClr val="A5DBE5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 공유</a:t>
            </a:r>
            <a:r>
              <a:rPr lang="ko-KR" altLang="en-US" sz="2000" b="1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2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</a:t>
            </a:r>
            <a:r>
              <a:rPr lang="ko-KR" altLang="en-US" sz="2000" b="1" dirty="0">
                <a:solidFill>
                  <a:srgbClr val="A5DBE5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판매</a:t>
            </a:r>
            <a:endParaRPr lang="ko-KR" altLang="en-US" sz="2000" b="1" dirty="0">
              <a:solidFill>
                <a:srgbClr val="A5DBE5"/>
              </a:solidFill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882FE-056C-4B5D-AC9B-2B960115A717}"/>
              </a:ext>
            </a:extLst>
          </p:cNvPr>
          <p:cNvSpPr/>
          <p:nvPr/>
        </p:nvSpPr>
        <p:spPr>
          <a:xfrm>
            <a:off x="7682807" y="1673721"/>
            <a:ext cx="3219652" cy="4003293"/>
          </a:xfrm>
          <a:prstGeom prst="rect">
            <a:avLst/>
          </a:prstGeom>
          <a:solidFill>
            <a:srgbClr val="A5D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404040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02 .</a:t>
            </a:r>
          </a:p>
          <a:p>
            <a:r>
              <a:rPr lang="ko-KR" altLang="en-US" sz="2800" dirty="0" err="1">
                <a:solidFill>
                  <a:srgbClr val="404040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Concept</a:t>
            </a:r>
            <a:endParaRPr lang="en-US" altLang="ko-KR" sz="2800" dirty="0">
              <a:solidFill>
                <a:srgbClr val="404040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9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9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9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  <a:p>
            <a:r>
              <a:rPr lang="ko-KR" altLang="en-US" sz="2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반려견에게 </a:t>
            </a:r>
            <a:r>
              <a:rPr lang="ko-KR" altLang="en-US" sz="2000" b="1" dirty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좋은 것만 </a:t>
            </a:r>
            <a:r>
              <a:rPr lang="ko-KR" altLang="en-US" sz="2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먹이고 싶은 </a:t>
            </a:r>
            <a:endParaRPr lang="en-US" altLang="ko-KR" sz="2000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ko-KR" altLang="en-US" sz="2000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세상 모든 견주들을 위한 어플리케이션</a:t>
            </a:r>
            <a:endParaRPr lang="ko-KR" altLang="en-US" sz="2000" dirty="0"/>
          </a:p>
          <a:p>
            <a:pPr algn="ctr"/>
            <a:endParaRPr lang="en-US" altLang="ko-KR" sz="2400" dirty="0">
              <a:solidFill>
                <a:srgbClr val="FFAC32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BBB506-8799-4F27-B315-C27E30EB19A4}"/>
              </a:ext>
            </a:extLst>
          </p:cNvPr>
          <p:cNvGrpSpPr/>
          <p:nvPr/>
        </p:nvGrpSpPr>
        <p:grpSpPr>
          <a:xfrm>
            <a:off x="11791890" y="406728"/>
            <a:ext cx="400110" cy="6016267"/>
            <a:chOff x="11791890" y="337628"/>
            <a:chExt cx="400110" cy="60162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A36E5-E5F4-4DA4-B895-35E6BC3D5726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A5DBE5"/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rgbClr val="A5DBE5"/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rgbClr val="A5DBE5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36EB36-42E2-4BD0-A760-E8BAB1AFB42F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BC4852-FD5E-4A0F-B36A-0C2D5EABADE0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8E55C-7B34-4010-B8BB-BCB32E3ED355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80AFB8-8939-4BD7-BEAC-8314A746F945}"/>
              </a:ext>
            </a:extLst>
          </p:cNvPr>
          <p:cNvSpPr txBox="1"/>
          <p:nvPr/>
        </p:nvSpPr>
        <p:spPr>
          <a:xfrm>
            <a:off x="4429801" y="833463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App </a:t>
            </a:r>
            <a:r>
              <a:rPr lang="ko-KR" altLang="en-US" sz="2800" dirty="0" err="1"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Introduction</a:t>
            </a:r>
            <a:endParaRPr lang="ko-KR" altLang="en-US" sz="2800" dirty="0"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0479A-7A32-4031-B816-732453EA5F5A}"/>
              </a:ext>
            </a:extLst>
          </p:cNvPr>
          <p:cNvSpPr txBox="1"/>
          <p:nvPr/>
        </p:nvSpPr>
        <p:spPr>
          <a:xfrm>
            <a:off x="3208884" y="6117557"/>
            <a:ext cx="9998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Blocco Personal Use Only" pitchFamily="2" charset="0"/>
              </a:rPr>
              <a:t>Chapter 1.</a:t>
            </a:r>
            <a:endParaRPr lang="ko-KR" altLang="en-US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7F4A130-5C2F-422E-AD6F-C614D5C0EF28}"/>
              </a:ext>
            </a:extLst>
          </p:cNvPr>
          <p:cNvGrpSpPr/>
          <p:nvPr/>
        </p:nvGrpSpPr>
        <p:grpSpPr>
          <a:xfrm>
            <a:off x="195304" y="6181450"/>
            <a:ext cx="3013580" cy="241545"/>
            <a:chOff x="5835952" y="1672218"/>
            <a:chExt cx="3013580" cy="24154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34B184D-09FF-4506-8C4F-C8F86DB2159D}"/>
                </a:ext>
              </a:extLst>
            </p:cNvPr>
            <p:cNvSpPr/>
            <p:nvPr/>
          </p:nvSpPr>
          <p:spPr>
            <a:xfrm>
              <a:off x="8622389" y="1672218"/>
              <a:ext cx="227143" cy="24154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EBE1982-DFB9-49AC-8B21-D548F3875761}"/>
                </a:ext>
              </a:extLst>
            </p:cNvPr>
            <p:cNvSpPr/>
            <p:nvPr/>
          </p:nvSpPr>
          <p:spPr>
            <a:xfrm>
              <a:off x="7213233" y="1672218"/>
              <a:ext cx="227143" cy="241542"/>
            </a:xfrm>
            <a:prstGeom prst="ellipse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77CEDF7-E474-4208-8AA2-65FA066B1019}"/>
                </a:ext>
              </a:extLst>
            </p:cNvPr>
            <p:cNvSpPr/>
            <p:nvPr/>
          </p:nvSpPr>
          <p:spPr>
            <a:xfrm>
              <a:off x="6505371" y="1672219"/>
              <a:ext cx="227143" cy="241542"/>
            </a:xfrm>
            <a:prstGeom prst="ellipse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9DCD2DE-2527-4FF7-A4BA-113BAB719CA5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ellipse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B8A0830-8743-4519-B684-A4CBA6F5A771}"/>
                </a:ext>
              </a:extLst>
            </p:cNvPr>
            <p:cNvSpPr/>
            <p:nvPr/>
          </p:nvSpPr>
          <p:spPr>
            <a:xfrm>
              <a:off x="7914478" y="1672220"/>
              <a:ext cx="227143" cy="241542"/>
            </a:xfrm>
            <a:prstGeom prst="ellipse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76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AFD2B7-29FA-4A11-9D9C-E5F1FB7035FD}"/>
              </a:ext>
            </a:extLst>
          </p:cNvPr>
          <p:cNvSpPr/>
          <p:nvPr/>
        </p:nvSpPr>
        <p:spPr>
          <a:xfrm>
            <a:off x="6096001" y="0"/>
            <a:ext cx="6098942" cy="6858000"/>
          </a:xfrm>
          <a:prstGeom prst="rect">
            <a:avLst/>
          </a:prstGeom>
          <a:solidFill>
            <a:srgbClr val="5A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791890" y="548643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A5DBE5"/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rgbClr val="A5DBE5"/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rgbClr val="A5DBE5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695864-9102-415D-9B40-FDE6EA70EAA7}"/>
              </a:ext>
            </a:extLst>
          </p:cNvPr>
          <p:cNvSpPr/>
          <p:nvPr/>
        </p:nvSpPr>
        <p:spPr>
          <a:xfrm>
            <a:off x="-16095" y="0"/>
            <a:ext cx="1139483" cy="6858000"/>
          </a:xfrm>
          <a:prstGeom prst="rect">
            <a:avLst/>
          </a:prstGeom>
          <a:solidFill>
            <a:srgbClr val="FFD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605117" y="686170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Blocco Personal Use Only" pitchFamily="2" charset="0"/>
              </a:rPr>
              <a:t>Chapter 1.</a:t>
            </a:r>
            <a:endParaRPr lang="ko-KR" altLang="en-US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72DD3-6A02-4AFF-851D-18EC910A09F9}"/>
              </a:ext>
            </a:extLst>
          </p:cNvPr>
          <p:cNvSpPr txBox="1"/>
          <p:nvPr/>
        </p:nvSpPr>
        <p:spPr>
          <a:xfrm>
            <a:off x="7482974" y="1526465"/>
            <a:ext cx="24545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우리의 식탁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</a:t>
            </a:r>
            <a:r>
              <a:rPr lang="en-US" altLang="ko-KR" sz="2000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whisk</a:t>
            </a:r>
            <a:r>
              <a:rPr lang="en-US" altLang="ko-KR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어플 참고</a:t>
            </a:r>
            <a:endParaRPr lang="en-US" altLang="ko-KR" dirty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.1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 영상 공유</a:t>
            </a:r>
            <a:endParaRPr lang="en-US" altLang="ko-KR" dirty="0">
              <a:solidFill>
                <a:schemeClr val="bg1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r>
              <a:rPr lang="en-US" altLang="ko-KR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.2 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해당영상 재료 판매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974717" y="1563893"/>
            <a:ext cx="2760437" cy="4860828"/>
            <a:chOff x="2110216" y="1385881"/>
            <a:chExt cx="2760437" cy="4860828"/>
          </a:xfrm>
        </p:grpSpPr>
        <p:grpSp>
          <p:nvGrpSpPr>
            <p:cNvPr id="28" name="그룹 27"/>
            <p:cNvGrpSpPr/>
            <p:nvPr/>
          </p:nvGrpSpPr>
          <p:grpSpPr>
            <a:xfrm>
              <a:off x="2384415" y="1385881"/>
              <a:ext cx="2486238" cy="4860828"/>
              <a:chOff x="4308030" y="-1121230"/>
              <a:chExt cx="3959748" cy="774167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4308030" y="2663878"/>
                <a:ext cx="3959748" cy="3956570"/>
                <a:chOff x="4839529" y="1789915"/>
                <a:chExt cx="3959748" cy="3956570"/>
              </a:xfrm>
            </p:grpSpPr>
            <p:pic>
              <p:nvPicPr>
                <p:cNvPr id="14" name="그림 13"/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39529" y="1789915"/>
                  <a:ext cx="1980000" cy="395657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9277" y="1789915"/>
                  <a:ext cx="1980000" cy="395640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26"/>
              <p:cNvGrpSpPr/>
              <p:nvPr/>
            </p:nvGrpSpPr>
            <p:grpSpPr>
              <a:xfrm>
                <a:off x="4311302" y="-1121230"/>
                <a:ext cx="3954450" cy="3957723"/>
                <a:chOff x="4894362" y="1912437"/>
                <a:chExt cx="3954450" cy="3957723"/>
              </a:xfrm>
            </p:grpSpPr>
            <p:pic>
              <p:nvPicPr>
                <p:cNvPr id="18" name="그림 17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7760" y="1912437"/>
                  <a:ext cx="1981052" cy="395657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94362" y="1913760"/>
                  <a:ext cx="1980000" cy="3956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0216" y="1413746"/>
              <a:ext cx="413570" cy="351398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6964419" y="3193662"/>
            <a:ext cx="3600851" cy="3228246"/>
            <a:chOff x="7252480" y="3181094"/>
            <a:chExt cx="3600851" cy="3228246"/>
          </a:xfrm>
        </p:grpSpPr>
        <p:pic>
          <p:nvPicPr>
            <p:cNvPr id="22" name="그림 21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9799" y="3182417"/>
              <a:ext cx="1620000" cy="32256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b="972"/>
            <a:stretch/>
          </p:blipFill>
          <p:spPr>
            <a:xfrm>
              <a:off x="9233081" y="3182417"/>
              <a:ext cx="1620250" cy="322692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480" y="3181094"/>
              <a:ext cx="364376" cy="36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41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553872" y="0"/>
            <a:ext cx="3638128" cy="68671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A5DBE5"/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rgbClr val="A5DBE5"/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rgbClr val="A5DBE5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588016" y="1308810"/>
            <a:ext cx="2209964" cy="369332"/>
          </a:xfrm>
          <a:prstGeom prst="rect">
            <a:avLst/>
          </a:prstGeom>
          <a:solidFill>
            <a:srgbClr val="FFD046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Together  + 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개   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= 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투개더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Blocco Personal Use Only" pitchFamily="2" charset="0"/>
              <a:ea typeface="777봉숭아틴트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54013" y="1407977"/>
            <a:ext cx="4915744" cy="3892717"/>
            <a:chOff x="3638128" y="1368632"/>
            <a:chExt cx="4915744" cy="389271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128" y="1984185"/>
              <a:ext cx="4915744" cy="32771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EAF3A-0B17-4D88-8063-7464E5395574}"/>
                </a:ext>
              </a:extLst>
            </p:cNvPr>
            <p:cNvSpPr txBox="1"/>
            <p:nvPr/>
          </p:nvSpPr>
          <p:spPr>
            <a:xfrm rot="5400000" flipV="1">
              <a:off x="7352686" y="936206"/>
              <a:ext cx="615553" cy="14804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Blocco Personal Use Only" pitchFamily="2" charset="0"/>
                </a:rPr>
                <a:t>Chapter 1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Blocco Personal Use Only" pitchFamily="2" charset="0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Blocco Personal Use Only" pitchFamily="2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98980" y="1179846"/>
            <a:ext cx="1267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 smtClean="0">
                <a:solidFill>
                  <a:srgbClr val="5A8D26"/>
                </a:solidFill>
                <a:latin typeface="Blocco Personal Use Only" pitchFamily="2" charset="0"/>
                <a:ea typeface="777봉숭아틴트" panose="02020603020101020101" pitchFamily="18" charset="-127"/>
              </a:rPr>
              <a:t>Name?</a:t>
            </a:r>
            <a:endParaRPr lang="ko-KR" altLang="en-US" sz="3200" b="0" i="0" u="none" strike="noStrike" dirty="0" smtClean="0">
              <a:solidFill>
                <a:srgbClr val="5A8D26"/>
              </a:solidFill>
              <a:effectLst/>
              <a:latin typeface="Blocco Personal Use Only" pitchFamily="2" charset="0"/>
              <a:ea typeface="777봉숭아틴트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3335" y="2931614"/>
            <a:ext cx="396775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함께 좋은 것을 먹으며 즐거운 인생을 살아가자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라는 의미</a:t>
            </a:r>
            <a:endParaRPr lang="en-US" altLang="ko-KR" dirty="0" smtClean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“</a:t>
            </a:r>
            <a:r>
              <a:rPr lang="ko-KR" altLang="en-US" sz="2400" dirty="0" err="1" smtClean="0">
                <a:solidFill>
                  <a:srgbClr val="40404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투개더</a:t>
            </a:r>
            <a:r>
              <a:rPr lang="en-US" altLang="ko-KR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＂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함께  하는 만큼 닮아가는 먹거리</a:t>
            </a:r>
            <a:endParaRPr lang="en-US" altLang="ko-KR" dirty="0" smtClean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반려인과</a:t>
            </a:r>
            <a:r>
              <a:rPr lang="ko-KR" altLang="en-US" dirty="0" smtClean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반려동물 모두가 즐기는 건강한 레시피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56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  <a:solidFill>
            <a:srgbClr val="FFFFFF"/>
          </a:solidFill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  <a:grp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grp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A5DBE5"/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rgbClr val="A5DBE5"/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rgbClr val="A5DBE5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grp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grp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grp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0" y="421250"/>
            <a:ext cx="999825" cy="369332"/>
          </a:xfrm>
          <a:prstGeom prst="rect">
            <a:avLst/>
          </a:prstGeom>
          <a:solidFill>
            <a:srgbClr val="5A8D26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Blocco Personal Use Only" pitchFamily="2" charset="0"/>
              </a:rPr>
              <a:t>Chapter 1.</a:t>
            </a:r>
            <a:endParaRPr lang="ko-KR" altLang="en-US" dirty="0">
              <a:solidFill>
                <a:srgbClr val="FFFFFF"/>
              </a:solidFill>
              <a:latin typeface="Blocco Personal Use Only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9679" y="421250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Icon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소개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57" y="2839609"/>
            <a:ext cx="1419710" cy="145520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F4A130-5C2F-422E-AD6F-C614D5C0EF28}"/>
              </a:ext>
            </a:extLst>
          </p:cNvPr>
          <p:cNvGrpSpPr/>
          <p:nvPr/>
        </p:nvGrpSpPr>
        <p:grpSpPr>
          <a:xfrm>
            <a:off x="1279590" y="1900974"/>
            <a:ext cx="1917773" cy="246119"/>
            <a:chOff x="5835952" y="1667644"/>
            <a:chExt cx="1917773" cy="2461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34B184D-09FF-4506-8C4F-C8F86DB2159D}"/>
                </a:ext>
              </a:extLst>
            </p:cNvPr>
            <p:cNvSpPr/>
            <p:nvPr/>
          </p:nvSpPr>
          <p:spPr>
            <a:xfrm>
              <a:off x="7526582" y="1667644"/>
              <a:ext cx="227143" cy="2461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EBE1982-DFB9-49AC-8B21-D548F3875761}"/>
                </a:ext>
              </a:extLst>
            </p:cNvPr>
            <p:cNvSpPr/>
            <p:nvPr/>
          </p:nvSpPr>
          <p:spPr>
            <a:xfrm>
              <a:off x="6681608" y="1672218"/>
              <a:ext cx="227143" cy="241542"/>
            </a:xfrm>
            <a:prstGeom prst="rect">
              <a:avLst/>
            </a:prstGeom>
            <a:solidFill>
              <a:srgbClr val="FFA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77CEDF7-E474-4208-8AA2-65FA066B1019}"/>
                </a:ext>
              </a:extLst>
            </p:cNvPr>
            <p:cNvSpPr/>
            <p:nvPr/>
          </p:nvSpPr>
          <p:spPr>
            <a:xfrm>
              <a:off x="6258780" y="1672219"/>
              <a:ext cx="227143" cy="241542"/>
            </a:xfrm>
            <a:prstGeom prst="rect">
              <a:avLst/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9DCD2DE-2527-4FF7-A4BA-113BAB719CA5}"/>
                </a:ext>
              </a:extLst>
            </p:cNvPr>
            <p:cNvSpPr/>
            <p:nvPr/>
          </p:nvSpPr>
          <p:spPr>
            <a:xfrm>
              <a:off x="5835952" y="1672221"/>
              <a:ext cx="227143" cy="241542"/>
            </a:xfrm>
            <a:prstGeom prst="rect">
              <a:avLst/>
            </a:prstGeom>
            <a:solidFill>
              <a:srgbClr val="5A8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8A0830-8743-4519-B684-A4CBA6F5A771}"/>
                </a:ext>
              </a:extLst>
            </p:cNvPr>
            <p:cNvSpPr/>
            <p:nvPr/>
          </p:nvSpPr>
          <p:spPr>
            <a:xfrm>
              <a:off x="7104095" y="1672218"/>
              <a:ext cx="227143" cy="241542"/>
            </a:xfrm>
            <a:prstGeom prst="rect">
              <a:avLst/>
            </a:prstGeom>
            <a:solidFill>
              <a:srgbClr val="A5D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23902" r="25824" b="24912"/>
          <a:stretch/>
        </p:blipFill>
        <p:spPr>
          <a:xfrm>
            <a:off x="8215640" y="1978099"/>
            <a:ext cx="3665190" cy="346441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5" y="2472704"/>
            <a:ext cx="2477305" cy="33030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93161" y="143251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푸드에서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색감 추출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36" name="이등변 삼각형 35"/>
          <p:cNvSpPr/>
          <p:nvPr/>
        </p:nvSpPr>
        <p:spPr>
          <a:xfrm rot="5400000">
            <a:off x="4082573" y="3741094"/>
            <a:ext cx="515155" cy="25113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5400000">
            <a:off x="7637142" y="3741095"/>
            <a:ext cx="515155" cy="251138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1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rgbClr val="FFD046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 flipV="1">
            <a:off x="171450" y="38100"/>
            <a:ext cx="615553" cy="1480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Blocco Personal Use Only" pitchFamily="2" charset="0"/>
              </a:rPr>
              <a:t>Chapter 2.</a:t>
            </a:r>
            <a:endParaRPr lang="ko-KR" altLang="en-US" sz="2800" dirty="0">
              <a:solidFill>
                <a:srgbClr val="404040"/>
              </a:solidFill>
              <a:latin typeface="Blocco Personal Use Only" pitchFamily="2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FEBC99A-545A-41B9-81AB-4159A20B5D68}"/>
              </a:ext>
            </a:extLst>
          </p:cNvPr>
          <p:cNvSpPr/>
          <p:nvPr/>
        </p:nvSpPr>
        <p:spPr>
          <a:xfrm>
            <a:off x="1403874" y="3460141"/>
            <a:ext cx="1520365" cy="15203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5A8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5139CF-BCC4-4048-AF0C-31637B1A63E3}"/>
              </a:ext>
            </a:extLst>
          </p:cNvPr>
          <p:cNvSpPr/>
          <p:nvPr/>
        </p:nvSpPr>
        <p:spPr>
          <a:xfrm>
            <a:off x="4062995" y="3454297"/>
            <a:ext cx="1520365" cy="15203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FFD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2576B8-39DE-40FC-9974-9E369BAE4A14}"/>
              </a:ext>
            </a:extLst>
          </p:cNvPr>
          <p:cNvSpPr/>
          <p:nvPr/>
        </p:nvSpPr>
        <p:spPr>
          <a:xfrm>
            <a:off x="9381237" y="3454297"/>
            <a:ext cx="1520365" cy="15203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A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916970-4524-4D8D-84FE-4A48A0731762}"/>
              </a:ext>
            </a:extLst>
          </p:cNvPr>
          <p:cNvSpPr/>
          <p:nvPr/>
        </p:nvSpPr>
        <p:spPr>
          <a:xfrm>
            <a:off x="6722116" y="3454298"/>
            <a:ext cx="1520365" cy="15203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A5D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9F4B8-6A0E-4AEE-BE2B-368C1DA6C92B}"/>
              </a:ext>
            </a:extLst>
          </p:cNvPr>
          <p:cNvSpPr txBox="1"/>
          <p:nvPr/>
        </p:nvSpPr>
        <p:spPr>
          <a:xfrm>
            <a:off x="5510743" y="910234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A8D26"/>
                </a:solidFill>
                <a:latin typeface="Blocco Personal Use Only" pitchFamily="2" charset="0"/>
              </a:rPr>
              <a:t>I</a:t>
            </a:r>
            <a:r>
              <a:rPr lang="ko-KR" altLang="en-US" sz="2400" dirty="0" err="1">
                <a:solidFill>
                  <a:srgbClr val="5A8D26"/>
                </a:solidFill>
                <a:latin typeface="Blocco Personal Use Only" pitchFamily="2" charset="0"/>
              </a:rPr>
              <a:t>ntention</a:t>
            </a:r>
            <a:endParaRPr lang="ko-KR" altLang="en-US" sz="2400" dirty="0">
              <a:solidFill>
                <a:srgbClr val="5A8D26"/>
              </a:solidFill>
              <a:latin typeface="Blocco Personal Use Only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0DA3F-A259-4CBD-86AB-DEE6BEDCE2EE}"/>
              </a:ext>
            </a:extLst>
          </p:cNvPr>
          <p:cNvSpPr txBox="1"/>
          <p:nvPr/>
        </p:nvSpPr>
        <p:spPr>
          <a:xfrm>
            <a:off x="3675302" y="5459463"/>
            <a:ext cx="4841389" cy="400110"/>
          </a:xfrm>
          <a:prstGeom prst="rect">
            <a:avLst/>
          </a:prstGeom>
          <a:solidFill>
            <a:srgbClr val="5A8D26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반려동물에 대한 </a:t>
            </a:r>
            <a:r>
              <a:rPr lang="ko-KR" altLang="en-US" sz="2000" b="1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레시피 공유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및 </a:t>
            </a:r>
            <a:r>
              <a:rPr lang="ko-KR" altLang="en-US" sz="2000" b="1" dirty="0" err="1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밀키트</a:t>
            </a:r>
            <a:r>
              <a:rPr lang="ko-KR" altLang="en-US" sz="2000" b="1" dirty="0">
                <a:solidFill>
                  <a:srgbClr val="FFD046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판매 </a:t>
            </a:r>
            <a:r>
              <a:rPr lang="ko-KR" altLang="en-US" dirty="0">
                <a:solidFill>
                  <a:schemeClr val="bg1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어플이 없기에 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42EA6-43BB-48AD-A672-A8DD8AA44243}"/>
              </a:ext>
            </a:extLst>
          </p:cNvPr>
          <p:cNvSpPr txBox="1"/>
          <p:nvPr/>
        </p:nvSpPr>
        <p:spPr>
          <a:xfrm>
            <a:off x="4189573" y="1827327"/>
            <a:ext cx="399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반려견을 키우는 반려인의 입장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좋은 것만 먹이고 싶음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95CE8-85E6-484A-B57D-45410B804D8F}"/>
              </a:ext>
            </a:extLst>
          </p:cNvPr>
          <p:cNvSpPr txBox="1"/>
          <p:nvPr/>
        </p:nvSpPr>
        <p:spPr>
          <a:xfrm>
            <a:off x="3628521" y="2402619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수제간식 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-&gt; 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다양한 정보 및 재료의 부재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(</a:t>
            </a:r>
            <a:r>
              <a:rPr lang="ko-KR" altLang="en-US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품질보장 및 재료 손질의 어려움</a:t>
            </a:r>
            <a:r>
              <a:rPr lang="en-US" altLang="ko-KR" dirty="0">
                <a:latin typeface="777봉숭아틴트" panose="02020603020101020101" pitchFamily="18" charset="-127"/>
                <a:ea typeface="777봉숭아틴트" panose="02020603020101020101" pitchFamily="18" charset="-127"/>
              </a:rPr>
              <a:t>)</a:t>
            </a:r>
            <a:endParaRPr lang="ko-KR" altLang="en-US" dirty="0"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0774D4A1-F090-4F5C-BA3F-31E3411F59DC}"/>
              </a:ext>
            </a:extLst>
          </p:cNvPr>
          <p:cNvSpPr/>
          <p:nvPr/>
        </p:nvSpPr>
        <p:spPr>
          <a:xfrm>
            <a:off x="5088732" y="2543232"/>
            <a:ext cx="323850" cy="88106"/>
          </a:xfrm>
          <a:prstGeom prst="parallelogram">
            <a:avLst/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A3204514-9A5A-4E63-BBE8-28E9EF63F168}"/>
              </a:ext>
            </a:extLst>
          </p:cNvPr>
          <p:cNvSpPr/>
          <p:nvPr/>
        </p:nvSpPr>
        <p:spPr>
          <a:xfrm>
            <a:off x="5634037" y="2558268"/>
            <a:ext cx="802482" cy="88106"/>
          </a:xfrm>
          <a:prstGeom prst="parallelogram">
            <a:avLst/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22889B4-2BF8-4660-8BAB-6EE2102021EC}"/>
              </a:ext>
            </a:extLst>
          </p:cNvPr>
          <p:cNvSpPr/>
          <p:nvPr/>
        </p:nvSpPr>
        <p:spPr>
          <a:xfrm>
            <a:off x="6603941" y="1966140"/>
            <a:ext cx="639822" cy="88106"/>
          </a:xfrm>
          <a:prstGeom prst="parallelogram">
            <a:avLst/>
          </a:prstGeom>
          <a:solidFill>
            <a:srgbClr val="A5DBE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16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E947A59-FA96-4F6E-8D28-2360D84D4CBE}"/>
              </a:ext>
            </a:extLst>
          </p:cNvPr>
          <p:cNvGrpSpPr/>
          <p:nvPr/>
        </p:nvGrpSpPr>
        <p:grpSpPr>
          <a:xfrm>
            <a:off x="11855390" y="548643"/>
            <a:ext cx="400110" cy="6016267"/>
            <a:chOff x="11791890" y="337628"/>
            <a:chExt cx="400110" cy="60162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ECC185-B6F2-4DEA-A690-3EB2168BEB2B}"/>
                </a:ext>
              </a:extLst>
            </p:cNvPr>
            <p:cNvSpPr txBox="1"/>
            <p:nvPr/>
          </p:nvSpPr>
          <p:spPr>
            <a:xfrm flipV="1">
              <a:off x="11791890" y="337628"/>
              <a:ext cx="400110" cy="13651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App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Introduction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78C198-99F8-4C5C-8707-07E260B431DE}"/>
                </a:ext>
              </a:extLst>
            </p:cNvPr>
            <p:cNvSpPr txBox="1"/>
            <p:nvPr/>
          </p:nvSpPr>
          <p:spPr>
            <a:xfrm flipV="1">
              <a:off x="11791890" y="2293037"/>
              <a:ext cx="400110" cy="7591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I</a:t>
              </a:r>
              <a:r>
                <a:rPr lang="ko-KR" altLang="en-US" sz="1400" dirty="0" err="1">
                  <a:solidFill>
                    <a:srgbClr val="FFD046"/>
                  </a:solidFill>
                  <a:latin typeface="Berlin Sans FB" panose="020E0602020502020306" pitchFamily="34" charset="0"/>
                </a:rPr>
                <a:t>ntention</a:t>
              </a:r>
              <a:endParaRPr lang="ko-KR" altLang="en-US" sz="1400" dirty="0">
                <a:solidFill>
                  <a:srgbClr val="FFD046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84841-6B46-497C-B10A-6D50B1C330C8}"/>
                </a:ext>
              </a:extLst>
            </p:cNvPr>
            <p:cNvSpPr txBox="1"/>
            <p:nvPr/>
          </p:nvSpPr>
          <p:spPr>
            <a:xfrm flipV="1">
              <a:off x="11791890" y="3555948"/>
              <a:ext cx="400110" cy="12657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M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arket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A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rPr>
                <a:t>nalysis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40D9DB-D693-4625-A5B1-4F7453039691}"/>
                </a:ext>
              </a:extLst>
            </p:cNvPr>
            <p:cNvSpPr txBox="1"/>
            <p:nvPr/>
          </p:nvSpPr>
          <p:spPr>
            <a:xfrm flipV="1">
              <a:off x="11791890" y="5402352"/>
              <a:ext cx="400110" cy="95154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Berlin Sans FB" panose="020E0602020502020306" pitchFamily="34" charset="0"/>
                </a:rPr>
                <a:t>Application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73C9E1-4E71-4C3A-8581-EF5E76F82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8000" r="1294" b="8148"/>
          <a:stretch/>
        </p:blipFill>
        <p:spPr>
          <a:xfrm>
            <a:off x="1054099" y="548643"/>
            <a:ext cx="10083801" cy="57505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585C18-0309-4309-A597-5BA16C206222}"/>
              </a:ext>
            </a:extLst>
          </p:cNvPr>
          <p:cNvSpPr/>
          <p:nvPr/>
        </p:nvSpPr>
        <p:spPr>
          <a:xfrm>
            <a:off x="1054099" y="548643"/>
            <a:ext cx="10083801" cy="5750558"/>
          </a:xfrm>
          <a:prstGeom prst="rect">
            <a:avLst/>
          </a:prstGeom>
          <a:solidFill>
            <a:srgbClr val="404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9959692" y="688246"/>
            <a:ext cx="117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AC32"/>
                </a:solidFill>
                <a:latin typeface="Blocco Personal Use Only" pitchFamily="2" charset="0"/>
              </a:rPr>
              <a:t>Chapter 2.</a:t>
            </a:r>
            <a:endParaRPr lang="ko-KR" altLang="en-US" sz="2000" dirty="0">
              <a:solidFill>
                <a:srgbClr val="FFAC32"/>
              </a:solidFill>
              <a:latin typeface="Blocco Personal Use Only" pitchFamily="2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CCBF0F-2DF7-4871-9A75-89EBF6A2690E}"/>
              </a:ext>
            </a:extLst>
          </p:cNvPr>
          <p:cNvCxnSpPr>
            <a:cxnSpLocks/>
          </p:cNvCxnSpPr>
          <p:nvPr/>
        </p:nvCxnSpPr>
        <p:spPr>
          <a:xfrm flipV="1">
            <a:off x="1587479" y="1680904"/>
            <a:ext cx="0" cy="4618297"/>
          </a:xfrm>
          <a:prstGeom prst="line">
            <a:avLst/>
          </a:prstGeom>
          <a:ln w="28575">
            <a:solidFill>
              <a:srgbClr val="FFA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4B7C4D-66A2-43C8-A319-945B77EE5D99}"/>
              </a:ext>
            </a:extLst>
          </p:cNvPr>
          <p:cNvSpPr txBox="1"/>
          <p:nvPr/>
        </p:nvSpPr>
        <p:spPr>
          <a:xfrm>
            <a:off x="650364" y="922557"/>
            <a:ext cx="1874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FFAC32"/>
                </a:solidFill>
                <a:latin typeface="Berlin Sans FB" panose="020E0602020502020306" pitchFamily="34" charset="0"/>
                <a:ea typeface="777봉숭아틴트" panose="02020603020101020101" pitchFamily="18" charset="-127"/>
              </a:rPr>
              <a:t>Target</a:t>
            </a:r>
            <a:endParaRPr lang="ko-KR" altLang="en-US" sz="4800" dirty="0">
              <a:solidFill>
                <a:srgbClr val="FFAC32"/>
              </a:solidFill>
              <a:latin typeface="Berlin Sans FB" panose="020E06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96040-08CD-42DA-A3C4-87CFE130FA03}"/>
              </a:ext>
            </a:extLst>
          </p:cNvPr>
          <p:cNvSpPr txBox="1"/>
          <p:nvPr/>
        </p:nvSpPr>
        <p:spPr>
          <a:xfrm>
            <a:off x="4544637" y="3072734"/>
            <a:ext cx="3520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0" i="0" u="none" strike="noStrike" dirty="0">
                <a:solidFill>
                  <a:srgbClr val="FFFFFF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“</a:t>
            </a:r>
            <a:r>
              <a:rPr lang="ko-KR" altLang="en-US" sz="2400" b="0" i="0" u="none" strike="noStrike" dirty="0">
                <a:solidFill>
                  <a:srgbClr val="FFFFFF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세상모든 반려인과 반려동물</a:t>
            </a:r>
            <a:r>
              <a:rPr lang="en-US" altLang="ko-KR" sz="7000" b="0" i="0" u="none" strike="noStrike" dirty="0">
                <a:solidFill>
                  <a:srgbClr val="FFFFFF"/>
                </a:solidFill>
                <a:effectLst/>
                <a:latin typeface="Blocco Personal Use Only" pitchFamily="2" charset="0"/>
                <a:ea typeface="777봉숭아틴트" panose="02020603020101020101" pitchFamily="18" charset="-127"/>
              </a:rPr>
              <a:t>”</a:t>
            </a:r>
            <a:endParaRPr lang="ko-KR" altLang="en-US" sz="7000" dirty="0">
              <a:solidFill>
                <a:srgbClr val="FFFFFF"/>
              </a:solidFill>
              <a:latin typeface="Blocco Personal Use Only" pitchFamily="2" charset="0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47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23D0A0-E127-4BEE-8F17-DAAB77B64C71}"/>
              </a:ext>
            </a:extLst>
          </p:cNvPr>
          <p:cNvSpPr/>
          <p:nvPr/>
        </p:nvSpPr>
        <p:spPr>
          <a:xfrm>
            <a:off x="3301525" y="0"/>
            <a:ext cx="26928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C1A3E0-10A2-4BAB-BE6D-904F0393D254}"/>
              </a:ext>
            </a:extLst>
          </p:cNvPr>
          <p:cNvGrpSpPr/>
          <p:nvPr/>
        </p:nvGrpSpPr>
        <p:grpSpPr>
          <a:xfrm>
            <a:off x="0" y="6512121"/>
            <a:ext cx="12192000" cy="307779"/>
            <a:chOff x="0" y="27078"/>
            <a:chExt cx="12192000" cy="30777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16B085D-D179-4632-8986-E068E41DD09A}"/>
                </a:ext>
              </a:extLst>
            </p:cNvPr>
            <p:cNvCxnSpPr/>
            <p:nvPr/>
          </p:nvCxnSpPr>
          <p:spPr>
            <a:xfrm>
              <a:off x="0" y="190504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947A59-FA96-4F6E-8D28-2360D84D4CBE}"/>
                </a:ext>
              </a:extLst>
            </p:cNvPr>
            <p:cNvGrpSpPr/>
            <p:nvPr/>
          </p:nvGrpSpPr>
          <p:grpSpPr>
            <a:xfrm flipV="1">
              <a:off x="616330" y="27078"/>
              <a:ext cx="11058284" cy="307779"/>
              <a:chOff x="11447061" y="6088740"/>
              <a:chExt cx="11058284" cy="30777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ECC185-B6F2-4DEA-A690-3EB2168BEB2B}"/>
                  </a:ext>
                </a:extLst>
              </p:cNvPr>
              <p:cNvSpPr txBox="1"/>
              <p:nvPr/>
            </p:nvSpPr>
            <p:spPr>
              <a:xfrm flipV="1">
                <a:off x="11447061" y="6088740"/>
                <a:ext cx="1457450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App 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Introduction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78C198-99F8-4C5C-8707-07E260B431DE}"/>
                  </a:ext>
                </a:extLst>
              </p:cNvPr>
              <p:cNvSpPr txBox="1"/>
              <p:nvPr/>
            </p:nvSpPr>
            <p:spPr>
              <a:xfrm flipV="1">
                <a:off x="15020304" y="6088742"/>
                <a:ext cx="851515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I</a:t>
                </a:r>
                <a:r>
                  <a:rPr lang="ko-KR" altLang="en-US" sz="1400" dirty="0" err="1">
                    <a:solidFill>
                      <a:srgbClr val="FFD046"/>
                    </a:solidFill>
                    <a:latin typeface="Berlin Sans FB" panose="020E0602020502020306" pitchFamily="34" charset="0"/>
                  </a:rPr>
                  <a:t>ntention</a:t>
                </a:r>
                <a:endParaRPr lang="ko-KR" altLang="en-US" sz="1400" dirty="0">
                  <a:solidFill>
                    <a:srgbClr val="FFD046"/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84841-6B46-497C-B10A-6D50B1C330C8}"/>
                  </a:ext>
                </a:extLst>
              </p:cNvPr>
              <p:cNvSpPr txBox="1"/>
              <p:nvPr/>
            </p:nvSpPr>
            <p:spPr>
              <a:xfrm flipV="1">
                <a:off x="21147281" y="6088742"/>
                <a:ext cx="1358064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M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arket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 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A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nalysis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D9DB-D693-4625-A5B1-4F7453039691}"/>
                  </a:ext>
                </a:extLst>
              </p:cNvPr>
              <p:cNvSpPr txBox="1"/>
              <p:nvPr/>
            </p:nvSpPr>
            <p:spPr>
              <a:xfrm flipV="1">
                <a:off x="17987612" y="6088741"/>
                <a:ext cx="1043876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altLang="ko-KR" sz="1400" b="0" i="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Berlin Sans FB" panose="020E0602020502020306" pitchFamily="34" charset="0"/>
                  </a:rPr>
                  <a:t>Application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1EAF3A-0B17-4D88-8063-7464E5395574}"/>
              </a:ext>
            </a:extLst>
          </p:cNvPr>
          <p:cNvSpPr txBox="1"/>
          <p:nvPr/>
        </p:nvSpPr>
        <p:spPr>
          <a:xfrm>
            <a:off x="1240037" y="2436355"/>
            <a:ext cx="1113143" cy="369332"/>
          </a:xfrm>
          <a:prstGeom prst="rect">
            <a:avLst/>
          </a:prstGeom>
          <a:solidFill>
            <a:srgbClr val="5A8D26"/>
          </a:solidFill>
        </p:spPr>
        <p:txBody>
          <a:bodyPr vert="horz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locco Personal Use Only" pitchFamily="2" charset="0"/>
              </a:rPr>
              <a:t>Chapter 2.</a:t>
            </a:r>
            <a:endParaRPr lang="ko-KR" altLang="en-US" dirty="0">
              <a:solidFill>
                <a:schemeClr val="bg1"/>
              </a:solidFill>
              <a:latin typeface="Blocco Personal Use Onl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163D4-DA4A-4BF7-95B3-AB8D8363DDDF}"/>
              </a:ext>
            </a:extLst>
          </p:cNvPr>
          <p:cNvSpPr txBox="1"/>
          <p:nvPr/>
        </p:nvSpPr>
        <p:spPr>
          <a:xfrm>
            <a:off x="482600" y="2669683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b="0" i="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Persona</a:t>
            </a:r>
            <a:endParaRPr lang="ko-KR" altLang="en-US" sz="5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2E73B-3CAE-4CFF-AE9F-2C1350938F94}"/>
              </a:ext>
            </a:extLst>
          </p:cNvPr>
          <p:cNvSpPr txBox="1"/>
          <p:nvPr/>
        </p:nvSpPr>
        <p:spPr>
          <a:xfrm>
            <a:off x="1104120" y="355494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777봉숭아틴트" panose="02020603020101020101" pitchFamily="18" charset="-127"/>
              </a:rPr>
              <a:t>Type 1.</a:t>
            </a:r>
            <a:endParaRPr lang="ko-KR" altLang="en-US" sz="2400" b="0" i="0" u="none" strike="noStrike" dirty="0">
              <a:solidFill>
                <a:srgbClr val="000000"/>
              </a:solidFill>
              <a:effectLst/>
              <a:latin typeface="Berlin Sans FB" panose="020E0602020502020306" pitchFamily="34" charset="0"/>
              <a:ea typeface="777봉숭아틴트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908859-8CDD-4220-A17E-4EDEDCC1C36E}"/>
              </a:ext>
            </a:extLst>
          </p:cNvPr>
          <p:cNvSpPr/>
          <p:nvPr/>
        </p:nvSpPr>
        <p:spPr>
          <a:xfrm>
            <a:off x="6765088" y="4507590"/>
            <a:ext cx="4705270" cy="624837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40404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1.</a:t>
            </a:r>
            <a:r>
              <a:rPr lang="en-US" altLang="ko-KR" sz="1800" b="0" i="0" u="none" strike="noStrike" dirty="0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사료를 잘 먹지 않는 </a:t>
            </a:r>
            <a:r>
              <a:rPr lang="ko-KR" altLang="en-US" sz="1800" b="0" i="0" u="none" strike="noStrike" dirty="0" err="1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</a:t>
            </a:r>
            <a:endParaRPr lang="ko-KR" altLang="en-US" sz="1800" b="0" i="0" u="none" strike="noStrike" dirty="0">
              <a:solidFill>
                <a:srgbClr val="5A8D26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40404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point 2. </a:t>
            </a:r>
            <a:r>
              <a:rPr lang="ko-KR" altLang="en-US" sz="1800" b="0" i="0" u="none" strike="noStrike" dirty="0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다양한 레시피를 </a:t>
            </a:r>
            <a:r>
              <a:rPr lang="ko-KR" altLang="en-US" sz="1800" b="0" i="0" u="none" strike="noStrike" dirty="0" err="1">
                <a:solidFill>
                  <a:srgbClr val="5A8D26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알고싶음</a:t>
            </a:r>
            <a:endParaRPr lang="ko-KR" altLang="en-US" sz="1800" b="0" i="0" u="none" strike="noStrike" dirty="0">
              <a:solidFill>
                <a:srgbClr val="5A8D26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EAD5586-B427-411E-8529-54858473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2138974"/>
            <a:ext cx="2397600" cy="239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42166F-4901-457C-8225-281ED5B35D64}"/>
              </a:ext>
            </a:extLst>
          </p:cNvPr>
          <p:cNvSpPr txBox="1"/>
          <p:nvPr/>
        </p:nvSpPr>
        <p:spPr>
          <a:xfrm>
            <a:off x="6942745" y="2504998"/>
            <a:ext cx="6165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직장에 다니며 반려견과 함께 살고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800" b="0" dirty="0"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요즘들어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반려견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밥을 잘 먹지 않아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걱정이에요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8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사료가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질린걸까요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800" b="0" dirty="0"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다양한 영양소로 간식을 직접 만들어 주고 싶은데 레시피를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모르겠어요</a:t>
            </a:r>
            <a:endParaRPr lang="en-US" altLang="ko-KR" dirty="0">
              <a:solidFill>
                <a:srgbClr val="000000"/>
              </a:solidFill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CAA449C1-75A2-431A-B959-4C54B5CB0525}"/>
              </a:ext>
            </a:extLst>
          </p:cNvPr>
          <p:cNvSpPr/>
          <p:nvPr/>
        </p:nvSpPr>
        <p:spPr>
          <a:xfrm>
            <a:off x="7678818" y="3123549"/>
            <a:ext cx="2182731" cy="50800"/>
          </a:xfrm>
          <a:prstGeom prst="parallelogram">
            <a:avLst/>
          </a:prstGeom>
          <a:solidFill>
            <a:srgbClr val="FFAC3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38568C0B-C55E-447F-AFC2-D5EAAB3F5B9B}"/>
              </a:ext>
            </a:extLst>
          </p:cNvPr>
          <p:cNvSpPr/>
          <p:nvPr/>
        </p:nvSpPr>
        <p:spPr>
          <a:xfrm>
            <a:off x="7005718" y="3522404"/>
            <a:ext cx="1290557" cy="50800"/>
          </a:xfrm>
          <a:prstGeom prst="parallelogram">
            <a:avLst/>
          </a:prstGeom>
          <a:solidFill>
            <a:srgbClr val="FFAC3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A08F578-0B52-4F76-8371-D069B5DDD5BF}"/>
              </a:ext>
            </a:extLst>
          </p:cNvPr>
          <p:cNvSpPr/>
          <p:nvPr/>
        </p:nvSpPr>
        <p:spPr>
          <a:xfrm>
            <a:off x="8178921" y="3921259"/>
            <a:ext cx="1290557" cy="50800"/>
          </a:xfrm>
          <a:prstGeom prst="parallelogram">
            <a:avLst/>
          </a:prstGeom>
          <a:solidFill>
            <a:srgbClr val="FFAC3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A405A598-C9DB-473C-A0E3-51DC1CBCF595}"/>
              </a:ext>
            </a:extLst>
          </p:cNvPr>
          <p:cNvSpPr/>
          <p:nvPr/>
        </p:nvSpPr>
        <p:spPr>
          <a:xfrm>
            <a:off x="10316550" y="3911735"/>
            <a:ext cx="1394438" cy="50800"/>
          </a:xfrm>
          <a:prstGeom prst="parallelogram">
            <a:avLst/>
          </a:prstGeom>
          <a:solidFill>
            <a:srgbClr val="FFAC3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0C6501-977A-4381-B50C-8F6F9B4EB5F4}"/>
              </a:ext>
            </a:extLst>
          </p:cNvPr>
          <p:cNvGrpSpPr/>
          <p:nvPr/>
        </p:nvGrpSpPr>
        <p:grpSpPr>
          <a:xfrm>
            <a:off x="6173246" y="1711858"/>
            <a:ext cx="5835502" cy="3893776"/>
            <a:chOff x="847725" y="1123950"/>
            <a:chExt cx="6743700" cy="4276725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673856E2-53F8-4480-A29C-7EDBDD91D1B7}"/>
                </a:ext>
              </a:extLst>
            </p:cNvPr>
            <p:cNvSpPr/>
            <p:nvPr/>
          </p:nvSpPr>
          <p:spPr>
            <a:xfrm>
              <a:off x="847725" y="1294536"/>
              <a:ext cx="6743700" cy="4106139"/>
            </a:xfrm>
            <a:prstGeom prst="frame">
              <a:avLst>
                <a:gd name="adj1" fmla="val 2270"/>
              </a:avLst>
            </a:prstGeom>
            <a:solidFill>
              <a:srgbClr val="FFD0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BAC407-DEB6-42E1-AF3F-7F3230DCCBCB}"/>
                </a:ext>
              </a:extLst>
            </p:cNvPr>
            <p:cNvSpPr/>
            <p:nvPr/>
          </p:nvSpPr>
          <p:spPr>
            <a:xfrm>
              <a:off x="2923991" y="1123950"/>
              <a:ext cx="2633294" cy="43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9B63BB-0FFD-49C0-83F0-89B2905DE548}"/>
              </a:ext>
            </a:extLst>
          </p:cNvPr>
          <p:cNvSpPr txBox="1"/>
          <p:nvPr/>
        </p:nvSpPr>
        <p:spPr>
          <a:xfrm>
            <a:off x="8124223" y="1603948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이금복</a:t>
            </a:r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30</a:t>
            </a:r>
            <a:r>
              <a:rPr lang="ko-KR" altLang="en-US" sz="2400" dirty="0">
                <a:solidFill>
                  <a:srgbClr val="000000"/>
                </a:solidFill>
                <a:latin typeface="777봉숭아틴트" panose="02020603020101020101" pitchFamily="18" charset="-127"/>
                <a:ea typeface="777봉숭아틴트" panose="02020603020101020101" pitchFamily="18" charset="-127"/>
              </a:rPr>
              <a:t>대 직장인</a:t>
            </a:r>
            <a:endParaRPr lang="ko-KR" altLang="en-US" sz="2400" b="0" i="0" u="none" strike="noStrike" dirty="0">
              <a:solidFill>
                <a:srgbClr val="000000"/>
              </a:solidFill>
              <a:effectLst/>
              <a:latin typeface="777봉숭아틴트" panose="02020603020101020101" pitchFamily="18" charset="-127"/>
              <a:ea typeface="777봉숭아틴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A8D2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b="0" i="0" u="none" strike="noStrike" dirty="0" smtClean="0">
            <a:solidFill>
              <a:srgbClr val="000000"/>
            </a:solidFill>
            <a:effectLst/>
            <a:latin typeface="777봉숭아틴트" panose="02020603020101020101" pitchFamily="18" charset="-127"/>
            <a:ea typeface="777봉숭아틴트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756</Words>
  <Application>Microsoft Office PowerPoint</Application>
  <PresentationFormat>와이드스크린</PresentationFormat>
  <Paragraphs>249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Blocco Personal Use Only</vt:lpstr>
      <vt:lpstr>777봉숭아틴트</vt:lpstr>
      <vt:lpstr>맑은 고딕</vt:lpstr>
      <vt:lpstr>Arial</vt:lpstr>
      <vt:lpstr>G마켓 산스 TTF Bold</vt:lpstr>
      <vt:lpstr>Berlin Sans FB</vt:lpstr>
      <vt:lpstr>noto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SBS-</dc:creator>
  <cp:lastModifiedBy>SBS-</cp:lastModifiedBy>
  <cp:revision>55</cp:revision>
  <dcterms:created xsi:type="dcterms:W3CDTF">2022-01-11T07:50:36Z</dcterms:created>
  <dcterms:modified xsi:type="dcterms:W3CDTF">2022-01-14T06:17:30Z</dcterms:modified>
</cp:coreProperties>
</file>